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339" r:id="rId2"/>
    <p:sldId id="340" r:id="rId3"/>
    <p:sldId id="341" r:id="rId4"/>
    <p:sldId id="342" r:id="rId5"/>
    <p:sldId id="343" r:id="rId6"/>
    <p:sldId id="344" r:id="rId7"/>
    <p:sldId id="345" r:id="rId8"/>
    <p:sldId id="346" r:id="rId9"/>
    <p:sldId id="347" r:id="rId10"/>
    <p:sldId id="352" r:id="rId11"/>
    <p:sldId id="353" r:id="rId12"/>
    <p:sldId id="350" r:id="rId13"/>
    <p:sldId id="351" r:id="rId14"/>
    <p:sldId id="349" r:id="rId15"/>
    <p:sldId id="354" r:id="rId16"/>
    <p:sldId id="332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8D00"/>
    <a:srgbClr val="076C18"/>
    <a:srgbClr val="4866B7"/>
    <a:srgbClr val="703FA0"/>
    <a:srgbClr val="AD2B2A"/>
    <a:srgbClr val="03BAFD"/>
    <a:srgbClr val="41B65D"/>
    <a:srgbClr val="9E814A"/>
    <a:srgbClr val="4867B7"/>
    <a:srgbClr val="2D4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61" autoAdjust="0"/>
    <p:restoredTop sz="96098" autoAdjust="0"/>
  </p:normalViewPr>
  <p:slideViewPr>
    <p:cSldViewPr snapToGrid="0">
      <p:cViewPr varScale="1">
        <p:scale>
          <a:sx n="52" d="100"/>
          <a:sy n="52" d="100"/>
        </p:scale>
        <p:origin x="240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340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E78D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1978640" y="457200"/>
            <a:ext cx="1198626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APPLIED ARTIFICIAL INTELLIGENCE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 B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E78D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832080" y="457200"/>
            <a:ext cx="1113282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E78D00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APPLIED ARTIFICIAL INTELLIGENCE</a:t>
            </a:r>
            <a:endParaRPr lang="en-US" sz="4200" b="1" i="0" spc="200" baseline="0" dirty="0">
              <a:solidFill>
                <a:srgbClr val="E78D00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100" y="1519092"/>
            <a:ext cx="21156613" cy="1096525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9100" y="238931"/>
            <a:ext cx="14689602" cy="1280160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76C18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1978640" y="457200"/>
            <a:ext cx="1198626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CYBERSECURITY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59640784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 B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76C18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832080" y="457200"/>
            <a:ext cx="1113282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76C18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CYBERSECURITY</a:t>
            </a:r>
            <a:endParaRPr lang="en-US" sz="4200" b="1" i="0" spc="200" baseline="0" dirty="0">
              <a:solidFill>
                <a:srgbClr val="076C18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7205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0347367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13102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7" r:id="rId3"/>
    <p:sldLayoutId id="2147483718" r:id="rId4"/>
    <p:sldLayoutId id="2147483715" r:id="rId5"/>
    <p:sldLayoutId id="2147483716" r:id="rId6"/>
    <p:sldLayoutId id="2147483710" r:id="rId7"/>
    <p:sldLayoutId id="2147483704" r:id="rId8"/>
    <p:sldLayoutId id="2147483711" r:id="rId9"/>
    <p:sldLayoutId id="2147483705" r:id="rId10"/>
    <p:sldLayoutId id="2147483712" r:id="rId11"/>
    <p:sldLayoutId id="2147483706" r:id="rId12"/>
    <p:sldLayoutId id="2147483713" r:id="rId13"/>
    <p:sldLayoutId id="2147483707" r:id="rId14"/>
    <p:sldLayoutId id="2147483714" r:id="rId15"/>
    <p:sldLayoutId id="2147483708" r:id="rId16"/>
  </p:sldLayoutIdLst>
  <p:transition spd="med"/>
  <p:hf hdr="0" ftr="0" dt="0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9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400" y="4888992"/>
            <a:ext cx="19028137" cy="2157984"/>
          </a:xfrm>
        </p:spPr>
        <p:txBody>
          <a:bodyPr/>
          <a:lstStyle/>
          <a:p>
            <a:r>
              <a:rPr lang="en-US" sz="4400" dirty="0"/>
              <a:t>Omkar Mayekar</a:t>
            </a:r>
            <a:r>
              <a:rPr lang="en-US" sz="4400" baseline="30000" dirty="0"/>
              <a:t>1</a:t>
            </a:r>
            <a:r>
              <a:rPr lang="en-US" sz="4400" dirty="0"/>
              <a:t>, Mary Aiyetigbo</a:t>
            </a:r>
            <a:r>
              <a:rPr lang="en-US" sz="4400" baseline="30000" dirty="0"/>
              <a:t>1</a:t>
            </a:r>
            <a:r>
              <a:rPr lang="en-US" sz="4400" dirty="0"/>
              <a:t>, Ameya Salvi</a:t>
            </a:r>
            <a:r>
              <a:rPr lang="en-US" sz="4400" baseline="30000" dirty="0"/>
              <a:t>2</a:t>
            </a:r>
            <a:r>
              <a:rPr lang="en-US" sz="4400" dirty="0"/>
              <a:t>, Tanmay Samak</a:t>
            </a:r>
            <a:r>
              <a:rPr lang="en-US" sz="4400" baseline="30000" dirty="0"/>
              <a:t>2</a:t>
            </a:r>
            <a:r>
              <a:rPr lang="en-US" sz="4400" dirty="0"/>
              <a:t>, Chinmay Samak</a:t>
            </a:r>
            <a:r>
              <a:rPr lang="en-US" sz="4400" baseline="30000" dirty="0"/>
              <a:t>2</a:t>
            </a:r>
            <a:r>
              <a:rPr lang="en-US" sz="4400" dirty="0"/>
              <a:t>, Brendan Desjardins</a:t>
            </a:r>
            <a:r>
              <a:rPr lang="en-US" sz="4400" baseline="30000" dirty="0"/>
              <a:t>1</a:t>
            </a:r>
            <a:r>
              <a:rPr lang="en-US" sz="4400" dirty="0"/>
              <a:t>, Jonathon Smereka</a:t>
            </a:r>
            <a:r>
              <a:rPr lang="en-US" sz="4400" baseline="30000" dirty="0"/>
              <a:t>3</a:t>
            </a:r>
            <a:r>
              <a:rPr lang="en-US" sz="4400" dirty="0"/>
              <a:t>, Mark Brudnak</a:t>
            </a:r>
            <a:r>
              <a:rPr lang="en-US" sz="4400" baseline="30000" dirty="0"/>
              <a:t>3</a:t>
            </a:r>
            <a:r>
              <a:rPr lang="en-US" sz="4400" dirty="0"/>
              <a:t>, Venkat Krovi</a:t>
            </a:r>
            <a:r>
              <a:rPr lang="en-US" sz="4400" baseline="30000" dirty="0"/>
              <a:t>2</a:t>
            </a:r>
            <a:r>
              <a:rPr lang="en-US" sz="4400" dirty="0"/>
              <a:t>, Feng Luo</a:t>
            </a:r>
            <a:r>
              <a:rPr lang="en-US" sz="4400" baseline="30000" dirty="0"/>
              <a:t>1</a:t>
            </a:r>
            <a:r>
              <a:rPr lang="en-US" sz="4400" dirty="0"/>
              <a:t>, Nianyi Li</a:t>
            </a:r>
            <a:r>
              <a:rPr lang="en-US" sz="4400" baseline="30000" dirty="0"/>
              <a:t>1</a:t>
            </a:r>
          </a:p>
          <a:p>
            <a:endParaRPr lang="en-US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76400" y="1362597"/>
            <a:ext cx="19604183" cy="3392283"/>
          </a:xfrm>
        </p:spPr>
        <p:txBody>
          <a:bodyPr/>
          <a:lstStyle/>
          <a:p>
            <a:r>
              <a:rPr lang="en-US" dirty="0"/>
              <a:t>View Translation: Geometry-Guided Latent Diffusion for Cross-View Image Synthesis on Ground Vehicles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8AC7F54-89ED-B468-0BA7-4C0B5D9E40C8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OPSEC10983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E4B348-CDD5-25EE-B668-5A61BBFE7EC9}"/>
              </a:ext>
            </a:extLst>
          </p:cNvPr>
          <p:cNvSpPr txBox="1"/>
          <p:nvPr/>
        </p:nvSpPr>
        <p:spPr>
          <a:xfrm>
            <a:off x="1536192" y="7600587"/>
            <a:ext cx="12240768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1 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Clemson University</a:t>
            </a:r>
          </a:p>
          <a:p>
            <a:pPr marL="0" marR="0" lvl="0" indent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2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 CU-ICAR</a:t>
            </a:r>
          </a:p>
          <a:p>
            <a:pPr marL="0" marR="0" lvl="0" indent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3 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US Army DEVCOM GVSC</a:t>
            </a:r>
          </a:p>
        </p:txBody>
      </p:sp>
    </p:spTree>
    <p:extLst>
      <p:ext uri="{BB962C8B-B14F-4D97-AF65-F5344CB8AC3E}">
        <p14:creationId xmlns:p14="http://schemas.microsoft.com/office/powerpoint/2010/main" val="2761809638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4F6AD9-67BF-4A1A-EC16-C8369B3AED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8A2C3B-2829-60E8-B887-8A36CE8C665D}"/>
              </a:ext>
            </a:extLst>
          </p:cNvPr>
          <p:cNvSpPr>
            <a:spLocks noGrp="1"/>
          </p:cNvSpPr>
          <p:nvPr/>
        </p:nvSpPr>
        <p:spPr>
          <a:xfrm>
            <a:off x="2674619" y="2620561"/>
            <a:ext cx="8639557" cy="6182063"/>
          </a:xfrm>
          <a:prstGeom prst="rect">
            <a:avLst/>
          </a:prstGeom>
          <a:solidFill>
            <a:srgbClr val="F1F4F6"/>
          </a:solidFill>
          <a:ln w="9525">
            <a:solidFill>
              <a:srgbClr val="F1F4F6"/>
            </a:solidFill>
            <a:prstDash val="solid"/>
          </a:ln>
        </p:spPr>
        <p:txBody>
          <a:bodyPr/>
          <a:lstStyle/>
          <a:p>
            <a:endParaRPr lang="en-US" sz="80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E777D7-923B-44D6-8FFC-473D63E897DB}"/>
              </a:ext>
            </a:extLst>
          </p:cNvPr>
          <p:cNvSpPr>
            <a:spLocks noGrp="1"/>
          </p:cNvSpPr>
          <p:nvPr/>
        </p:nvSpPr>
        <p:spPr>
          <a:xfrm>
            <a:off x="3399281" y="3202643"/>
            <a:ext cx="5336327" cy="56327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1">
                <a:solidFill>
                  <a:srgbClr val="111827"/>
                </a:solidFill>
                <a:latin typeface="Helvetica Neue"/>
                <a:ea typeface="Helvetica Neue"/>
                <a:cs typeface="Helvetica Neue"/>
              </a:defRPr>
            </a:pPr>
            <a:r>
              <a:rPr sz="4000" b="1" dirty="0">
                <a:solidFill>
                  <a:srgbClr val="111827"/>
                </a:solidFill>
                <a:latin typeface="Helvetica Neue"/>
                <a:ea typeface="Helvetica Neue"/>
                <a:cs typeface="Helvetica Neue"/>
              </a:rPr>
              <a:t>KITTI Odometry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093FD8-BC52-55CC-4AF1-BDB3AF681DD8}"/>
              </a:ext>
            </a:extLst>
          </p:cNvPr>
          <p:cNvSpPr>
            <a:spLocks noGrp="1"/>
          </p:cNvSpPr>
          <p:nvPr/>
        </p:nvSpPr>
        <p:spPr>
          <a:xfrm>
            <a:off x="3399281" y="3899183"/>
            <a:ext cx="4002250" cy="400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75" b="1">
                <a:solidFill>
                  <a:srgbClr val="1578B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00" b="1" dirty="0">
                <a:solidFill>
                  <a:srgbClr val="1578B8"/>
                </a:solidFill>
                <a:latin typeface="Helvetica Neue"/>
                <a:ea typeface="Helvetica Neue"/>
                <a:cs typeface="Helvetica Neue"/>
              </a:rPr>
              <a:t>Urban driving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D63650-B21F-0FA9-5037-0B29ACB74B17}"/>
              </a:ext>
            </a:extLst>
          </p:cNvPr>
          <p:cNvSpPr>
            <a:spLocks noGrp="1"/>
          </p:cNvSpPr>
          <p:nvPr/>
        </p:nvSpPr>
        <p:spPr>
          <a:xfrm>
            <a:off x="3807421" y="5278132"/>
            <a:ext cx="6373952" cy="214935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52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00" b="0" dirty="0">
                <a:solidFill>
                  <a:srgbClr val="526070"/>
                </a:solidFill>
                <a:latin typeface="Helvetica Neue"/>
                <a:ea typeface="Helvetica Neue"/>
                <a:cs typeface="Helvetica Neue"/>
              </a:rPr>
              <a:t>• 256 × 256 images</a:t>
            </a:r>
          </a:p>
          <a:p>
            <a:pPr algn="l">
              <a:defRPr sz="1500" b="0">
                <a:solidFill>
                  <a:srgbClr val="52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00" b="0" dirty="0">
                <a:solidFill>
                  <a:srgbClr val="526070"/>
                </a:solidFill>
                <a:latin typeface="Helvetica Neue"/>
                <a:ea typeface="Helvetica Neue"/>
                <a:cs typeface="Helvetica Neue"/>
              </a:rPr>
              <a:t>• Source–target offsets: train {1,2,3}; test 4</a:t>
            </a:r>
          </a:p>
          <a:p>
            <a:pPr algn="l">
              <a:defRPr sz="1500" b="0">
                <a:solidFill>
                  <a:srgbClr val="52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00" b="0" dirty="0">
                <a:solidFill>
                  <a:srgbClr val="526070"/>
                </a:solidFill>
                <a:latin typeface="Helvetica Neue"/>
                <a:ea typeface="Helvetica Neue"/>
                <a:cs typeface="Helvetica Neue"/>
              </a:rPr>
              <a:t>• Target depth prior supplied during training and evaluation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7624DF-13F2-E870-0EC1-55D6685BF1C3}"/>
              </a:ext>
            </a:extLst>
          </p:cNvPr>
          <p:cNvSpPr>
            <a:spLocks noGrp="1"/>
          </p:cNvSpPr>
          <p:nvPr/>
        </p:nvSpPr>
        <p:spPr>
          <a:xfrm>
            <a:off x="11996929" y="2730289"/>
            <a:ext cx="9280398" cy="6072335"/>
          </a:xfrm>
          <a:prstGeom prst="rect">
            <a:avLst/>
          </a:prstGeom>
          <a:solidFill>
            <a:srgbClr val="D9EFFB"/>
          </a:solidFill>
          <a:ln w="9525">
            <a:solidFill>
              <a:srgbClr val="D9EFFB"/>
            </a:solidFill>
            <a:prstDash val="solid"/>
          </a:ln>
        </p:spPr>
        <p:txBody>
          <a:bodyPr/>
          <a:lstStyle/>
          <a:p>
            <a:endParaRPr lang="en-US" sz="80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364D31-5AD5-98B4-E574-8EBDD37F1EC7}"/>
              </a:ext>
            </a:extLst>
          </p:cNvPr>
          <p:cNvSpPr>
            <a:spLocks noGrp="1"/>
          </p:cNvSpPr>
          <p:nvPr/>
        </p:nvSpPr>
        <p:spPr>
          <a:xfrm>
            <a:off x="12721589" y="3202643"/>
            <a:ext cx="5929253" cy="56327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1">
                <a:solidFill>
                  <a:srgbClr val="111827"/>
                </a:solidFill>
                <a:latin typeface="Helvetica Neue"/>
                <a:ea typeface="Helvetica Neue"/>
                <a:cs typeface="Helvetica Neue"/>
              </a:defRPr>
            </a:pPr>
            <a:r>
              <a:rPr sz="4000" b="1" dirty="0">
                <a:solidFill>
                  <a:srgbClr val="111827"/>
                </a:solidFill>
                <a:latin typeface="Helvetica Neue"/>
                <a:ea typeface="Helvetica Neue"/>
                <a:cs typeface="Helvetica Neue"/>
              </a:rPr>
              <a:t>Simulated Off-Road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B21A1B-2AB5-FD66-43A8-F712B6CF7B2A}"/>
              </a:ext>
            </a:extLst>
          </p:cNvPr>
          <p:cNvSpPr>
            <a:spLocks noGrp="1"/>
          </p:cNvSpPr>
          <p:nvPr/>
        </p:nvSpPr>
        <p:spPr>
          <a:xfrm>
            <a:off x="12721589" y="3899183"/>
            <a:ext cx="4446944" cy="400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75" b="1">
                <a:solidFill>
                  <a:srgbClr val="1578B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00" b="1" dirty="0" err="1">
                <a:solidFill>
                  <a:srgbClr val="1578B8"/>
                </a:solidFill>
                <a:latin typeface="Helvetica Neue"/>
                <a:ea typeface="Helvetica Neue"/>
                <a:cs typeface="Helvetica Neue"/>
              </a:rPr>
              <a:t>AutoDRIVE</a:t>
            </a:r>
            <a:r>
              <a:rPr sz="2800" b="1" dirty="0">
                <a:solidFill>
                  <a:srgbClr val="1578B8"/>
                </a:solidFill>
                <a:latin typeface="Helvetica Neue"/>
                <a:ea typeface="Helvetica Neue"/>
                <a:cs typeface="Helvetica Neue"/>
              </a:rPr>
              <a:t> Simulator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382629-F9E3-6F0E-A5AB-D03EF713DAF1}"/>
              </a:ext>
            </a:extLst>
          </p:cNvPr>
          <p:cNvSpPr>
            <a:spLocks noGrp="1"/>
          </p:cNvSpPr>
          <p:nvPr/>
        </p:nvSpPr>
        <p:spPr>
          <a:xfrm>
            <a:off x="13301920" y="5476740"/>
            <a:ext cx="6670415" cy="214935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00" b="0">
                <a:solidFill>
                  <a:srgbClr val="52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00" b="0" dirty="0">
                <a:solidFill>
                  <a:srgbClr val="526070"/>
                </a:solidFill>
                <a:latin typeface="Helvetica Neue"/>
                <a:ea typeface="Helvetica Neue"/>
                <a:cs typeface="Helvetica Neue"/>
              </a:rPr>
              <a:t>• 2,468 synchronized left–right frames</a:t>
            </a:r>
          </a:p>
          <a:p>
            <a:pPr algn="l">
              <a:defRPr sz="1500" b="0">
                <a:solidFill>
                  <a:srgbClr val="52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00" b="0" dirty="0">
                <a:solidFill>
                  <a:srgbClr val="526070"/>
                </a:solidFill>
                <a:latin typeface="Helvetica Neue"/>
                <a:ea typeface="Helvetica Neue"/>
                <a:cs typeface="Helvetica Neue"/>
              </a:rPr>
              <a:t>• Repeatable multi-camera conditions</a:t>
            </a:r>
          </a:p>
          <a:p>
            <a:pPr algn="l">
              <a:defRPr sz="1500" b="0">
                <a:solidFill>
                  <a:srgbClr val="52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00" b="0" dirty="0">
                <a:solidFill>
                  <a:srgbClr val="526070"/>
                </a:solidFill>
                <a:latin typeface="Helvetica Neue"/>
                <a:ea typeface="Helvetica Neue"/>
                <a:cs typeface="Helvetica Neue"/>
              </a:rPr>
              <a:t>• Target depth prior supplied during training and evaluation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D8F042-9182-D2AB-7E2A-A8B65949F95A}"/>
              </a:ext>
            </a:extLst>
          </p:cNvPr>
          <p:cNvSpPr>
            <a:spLocks noGrp="1"/>
          </p:cNvSpPr>
          <p:nvPr/>
        </p:nvSpPr>
        <p:spPr>
          <a:xfrm>
            <a:off x="2024062" y="9793540"/>
            <a:ext cx="21292185" cy="50979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425" b="0">
                <a:solidFill>
                  <a:srgbClr val="52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00" b="0" dirty="0">
                <a:solidFill>
                  <a:srgbClr val="526070"/>
                </a:solidFill>
                <a:latin typeface="Helvetica Neue"/>
                <a:ea typeface="Helvetica Neue"/>
                <a:cs typeface="Helvetica Neue"/>
              </a:rPr>
              <a:t>Metrics: FID ↓ measures distributional similarity · LPIPS ↓ measures perceptual difference · PSNR ↑ measures reconstruction fidelity</a:t>
            </a:r>
          </a:p>
        </p:txBody>
      </p:sp>
    </p:spTree>
    <p:extLst>
      <p:ext uri="{BB962C8B-B14F-4D97-AF65-F5344CB8AC3E}">
        <p14:creationId xmlns:p14="http://schemas.microsoft.com/office/powerpoint/2010/main" val="350479780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488507-54CF-AF94-DDFB-0FDA4E699A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111827"/>
                </a:solidFill>
                <a:latin typeface="Helvetica Neue"/>
                <a:ea typeface="Helvetica Neue"/>
                <a:cs typeface="Helvetica Neue"/>
              </a:rPr>
              <a:t>Our method delivers the strongest perceptual fidelity</a:t>
            </a:r>
          </a:p>
          <a:p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D0DADFE-25DC-F1A5-E496-FB7271E18B67}"/>
              </a:ext>
            </a:extLst>
          </p:cNvPr>
          <p:cNvSpPr>
            <a:spLocks noGrp="1"/>
          </p:cNvSpPr>
          <p:nvPr/>
        </p:nvSpPr>
        <p:spPr>
          <a:xfrm>
            <a:off x="3579767" y="9621363"/>
            <a:ext cx="17224465" cy="50485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1">
                <a:solidFill>
                  <a:srgbClr val="111827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00" b="1" dirty="0">
                <a:solidFill>
                  <a:srgbClr val="111827"/>
                </a:solidFill>
                <a:latin typeface="Helvetica Neue"/>
                <a:ea typeface="Helvetica Neue"/>
                <a:cs typeface="Helvetica Neue"/>
              </a:rPr>
              <a:t>Across both datasets, View Translation has the best LPIPS and PSNR; </a:t>
            </a:r>
            <a:r>
              <a:rPr sz="2400" b="1" dirty="0" err="1">
                <a:solidFill>
                  <a:srgbClr val="111827"/>
                </a:solidFill>
                <a:latin typeface="Helvetica Neue"/>
                <a:ea typeface="Helvetica Neue"/>
                <a:cs typeface="Helvetica Neue"/>
              </a:rPr>
              <a:t>GenWarp</a:t>
            </a:r>
            <a:r>
              <a:rPr sz="2400" b="1" dirty="0">
                <a:solidFill>
                  <a:srgbClr val="111827"/>
                </a:solidFill>
                <a:latin typeface="Helvetica Neue"/>
                <a:ea typeface="Helvetica Neue"/>
                <a:cs typeface="Helvetica Neue"/>
              </a:rPr>
              <a:t> has the best FID.</a:t>
            </a:r>
          </a:p>
        </p:txBody>
      </p:sp>
      <p:pic>
        <p:nvPicPr>
          <p:cNvPr id="272" name="Picture 271">
            <a:extLst>
              <a:ext uri="{FF2B5EF4-FFF2-40B4-BE49-F238E27FC236}">
                <a16:creationId xmlns:a16="http://schemas.microsoft.com/office/drawing/2014/main" id="{A1491ABC-F483-FF14-06E8-34B017FF1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864" y="4634185"/>
            <a:ext cx="17394032" cy="4447630"/>
          </a:xfrm>
          <a:prstGeom prst="rect">
            <a:avLst/>
          </a:prstGeom>
        </p:spPr>
      </p:pic>
      <p:sp>
        <p:nvSpPr>
          <p:cNvPr id="274" name="TextBox 273">
            <a:extLst>
              <a:ext uri="{FF2B5EF4-FFF2-40B4-BE49-F238E27FC236}">
                <a16:creationId xmlns:a16="http://schemas.microsoft.com/office/drawing/2014/main" id="{EBD353FC-30EA-7829-842E-236B0CC06FC9}"/>
              </a:ext>
            </a:extLst>
          </p:cNvPr>
          <p:cNvSpPr txBox="1"/>
          <p:nvPr/>
        </p:nvSpPr>
        <p:spPr>
          <a:xfrm>
            <a:off x="4076934" y="3632972"/>
            <a:ext cx="14689602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defRPr sz="1425" b="0">
                <a:solidFill>
                  <a:srgbClr val="526070"/>
                </a:solidFill>
                <a:latin typeface="Helvetica Neue"/>
                <a:ea typeface="Helvetica Neue"/>
                <a:cs typeface="Helvetica Neue"/>
              </a:defRPr>
            </a:pPr>
            <a:r>
              <a:rPr lang="en-US" sz="2400" b="0" dirty="0">
                <a:solidFill>
                  <a:srgbClr val="526070"/>
                </a:solidFill>
                <a:latin typeface="Helvetica Neue"/>
                <a:ea typeface="Helvetica Neue"/>
                <a:cs typeface="Helvetica Neue"/>
              </a:rPr>
              <a:t>Lower FID / LPIPS is better; higher PSNR is better. Values are reported from the final paper.</a:t>
            </a:r>
          </a:p>
        </p:txBody>
      </p:sp>
    </p:spTree>
    <p:extLst>
      <p:ext uri="{BB962C8B-B14F-4D97-AF65-F5344CB8AC3E}">
        <p14:creationId xmlns:p14="http://schemas.microsoft.com/office/powerpoint/2010/main" val="154314996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AAE42A-55E5-29F4-BE4B-312BBB89C8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Qualitative Results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0F5410-BE66-FFBF-3F49-5C50783C4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008" y="1684306"/>
            <a:ext cx="18921984" cy="1058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84537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97C493-44CF-02C6-9672-154DA55B31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Qualitative 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EDB033-DE0D-32FD-00CF-95826EE32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187" y="2027428"/>
            <a:ext cx="9335603" cy="94208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F4A1AE-013F-B861-E0A3-0DC947C8DD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2027428"/>
            <a:ext cx="9815830" cy="94325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9F526E3-55EE-0CFA-7A2F-927910F23E12}"/>
              </a:ext>
            </a:extLst>
          </p:cNvPr>
          <p:cNvSpPr/>
          <p:nvPr/>
        </p:nvSpPr>
        <p:spPr>
          <a:xfrm>
            <a:off x="6933988" y="1519091"/>
            <a:ext cx="2234396" cy="1014865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2144EF-4D94-35B6-7DCA-ADFEF0ACA091}"/>
              </a:ext>
            </a:extLst>
          </p:cNvPr>
          <p:cNvSpPr/>
          <p:nvPr/>
        </p:nvSpPr>
        <p:spPr>
          <a:xfrm>
            <a:off x="17150884" y="1519091"/>
            <a:ext cx="2234396" cy="1014865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29505E-BF0F-F197-6473-638FCB5F45E2}"/>
              </a:ext>
            </a:extLst>
          </p:cNvPr>
          <p:cNvSpPr txBox="1"/>
          <p:nvPr/>
        </p:nvSpPr>
        <p:spPr>
          <a:xfrm>
            <a:off x="1507182" y="12196909"/>
            <a:ext cx="19236035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Seo, </a:t>
            </a:r>
            <a:r>
              <a:rPr kumimoji="0" lang="en-US" sz="18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Junyoung</a:t>
            </a: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, et al. "</a:t>
            </a:r>
            <a:r>
              <a:rPr kumimoji="0" lang="en-US" sz="18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Genwarp</a:t>
            </a: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: Single image to novel views with semantic-preserving generative warping." Advances in Neural Information Processing Systems 37 (2024): 80220-80243.</a:t>
            </a:r>
          </a:p>
        </p:txBody>
      </p:sp>
    </p:spTree>
    <p:extLst>
      <p:ext uri="{BB962C8B-B14F-4D97-AF65-F5344CB8AC3E}">
        <p14:creationId xmlns:p14="http://schemas.microsoft.com/office/powerpoint/2010/main" val="334941006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8120B9-8CE6-065B-1C68-16C205D87B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Qualitative Results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2939890-8825-BC79-616A-170276CD6B76}"/>
              </a:ext>
            </a:extLst>
          </p:cNvPr>
          <p:cNvGrpSpPr/>
          <p:nvPr/>
        </p:nvGrpSpPr>
        <p:grpSpPr>
          <a:xfrm>
            <a:off x="2234183" y="2628344"/>
            <a:ext cx="19814211" cy="7247176"/>
            <a:chOff x="3075432" y="3774392"/>
            <a:chExt cx="8430768" cy="308360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E1E46F9-401C-8F44-EFFE-33AA873278EC}"/>
                </a:ext>
              </a:extLst>
            </p:cNvPr>
            <p:cNvSpPr txBox="1"/>
            <p:nvPr/>
          </p:nvSpPr>
          <p:spPr>
            <a:xfrm>
              <a:off x="3727797" y="3774392"/>
              <a:ext cx="978215" cy="2488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chemeClr val="tx1"/>
                  </a:solidFill>
                  <a:latin typeface="Franklin Gothic Book" panose="020B0503020102020204" pitchFamily="34" charset="0"/>
                  <a:cs typeface="Times New Roman" panose="02020603050405020304" pitchFamily="18" charset="0"/>
                </a:rPr>
                <a:t>Source View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A02C77E-44FA-7956-1A7B-15C1944C27F1}"/>
                </a:ext>
              </a:extLst>
            </p:cNvPr>
            <p:cNvSpPr txBox="1"/>
            <p:nvPr/>
          </p:nvSpPr>
          <p:spPr>
            <a:xfrm>
              <a:off x="6834243" y="3774392"/>
              <a:ext cx="877952" cy="2488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chemeClr val="tx1"/>
                  </a:solidFill>
                  <a:latin typeface="Franklin Gothic Book" panose="020B0503020102020204" pitchFamily="34" charset="0"/>
                  <a:cs typeface="Times New Roman" panose="02020603050405020304" pitchFamily="18" charset="0"/>
                </a:rPr>
                <a:t>Novel View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73A012-5EED-07B5-3BFF-F1ED5DFF5EF3}"/>
                </a:ext>
              </a:extLst>
            </p:cNvPr>
            <p:cNvSpPr txBox="1"/>
            <p:nvPr/>
          </p:nvSpPr>
          <p:spPr>
            <a:xfrm>
              <a:off x="9594072" y="3774392"/>
              <a:ext cx="1009590" cy="2488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err="1">
                  <a:solidFill>
                    <a:schemeClr val="tx1"/>
                  </a:solidFill>
                  <a:latin typeface="Franklin Gothic Book" panose="020B0503020102020204" pitchFamily="34" charset="0"/>
                  <a:cs typeface="Times New Roman" panose="02020603050405020304" pitchFamily="18" charset="0"/>
                </a:rPr>
                <a:t>GroundTruth</a:t>
              </a:r>
              <a:endParaRPr lang="en-US" sz="3200" b="1">
                <a:solidFill>
                  <a:schemeClr val="tx1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7" name="Untitled (3)">
              <a:hlinkClick r:id="" action="ppaction://media"/>
              <a:extLst>
                <a:ext uri="{FF2B5EF4-FFF2-40B4-BE49-F238E27FC236}">
                  <a16:creationId xmlns:a16="http://schemas.microsoft.com/office/drawing/2014/main" id="{F95A920C-300C-13CA-7FB4-3192273FA5EC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4"/>
            <a:srcRect t="38867" b="38893"/>
            <a:stretch/>
          </p:blipFill>
          <p:spPr>
            <a:xfrm>
              <a:off x="3075432" y="4045605"/>
              <a:ext cx="8430768" cy="28123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864788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142AB-CA50-A9AE-59EB-BF2C2D21DC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9100" y="238931"/>
            <a:ext cx="15320772" cy="1280160"/>
          </a:xfrm>
        </p:spPr>
        <p:txBody>
          <a:bodyPr/>
          <a:lstStyle/>
          <a:p>
            <a:r>
              <a:rPr lang="en-US" dirty="0">
                <a:solidFill>
                  <a:srgbClr val="111827"/>
                </a:solidFill>
                <a:latin typeface="Helvetica Neue"/>
                <a:ea typeface="Helvetica Neue"/>
                <a:cs typeface="Helvetica Neue"/>
              </a:rPr>
              <a:t>Camera distance is a consequential conditioning signal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E86050-CCB9-F65E-3A06-366A6281A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344" y="4302149"/>
            <a:ext cx="18778556" cy="51117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9BBF9CB-24B1-D019-7669-556A54348C6C}"/>
              </a:ext>
            </a:extLst>
          </p:cNvPr>
          <p:cNvSpPr>
            <a:spLocks noGrp="1"/>
          </p:cNvSpPr>
          <p:nvPr/>
        </p:nvSpPr>
        <p:spPr>
          <a:xfrm>
            <a:off x="4693920" y="3462529"/>
            <a:ext cx="11923776" cy="6073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2500"/>
          </a:bodyPr>
          <a:lstStyle/>
          <a:p>
            <a:pPr algn="l">
              <a:defRPr sz="1875" b="1">
                <a:solidFill>
                  <a:srgbClr val="111827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00" b="1" dirty="0">
                <a:solidFill>
                  <a:srgbClr val="111827"/>
                </a:solidFill>
                <a:latin typeface="Helvetica Neue"/>
                <a:ea typeface="Helvetica Neue"/>
                <a:cs typeface="Helvetica Neue"/>
              </a:rPr>
              <a:t>KITTI ablation: removing camera distance degrades every reported metric.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895252-5F36-5653-6EEE-BC93152B1A27}"/>
              </a:ext>
            </a:extLst>
          </p:cNvPr>
          <p:cNvSpPr>
            <a:spLocks noGrp="1"/>
          </p:cNvSpPr>
          <p:nvPr/>
        </p:nvSpPr>
        <p:spPr>
          <a:xfrm>
            <a:off x="5317998" y="10138029"/>
            <a:ext cx="2521458" cy="52730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650" b="1">
                <a:solidFill>
                  <a:srgbClr val="1578B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00" b="1" dirty="0">
                <a:solidFill>
                  <a:srgbClr val="1578B8"/>
                </a:solidFill>
                <a:latin typeface="Helvetica Neue"/>
                <a:ea typeface="Helvetica Neue"/>
                <a:cs typeface="Helvetica Neue"/>
              </a:rPr>
              <a:t>Takeaway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B213F8-04DE-DC5C-67E7-D91D60194BF6}"/>
              </a:ext>
            </a:extLst>
          </p:cNvPr>
          <p:cNvSpPr>
            <a:spLocks noGrp="1"/>
          </p:cNvSpPr>
          <p:nvPr/>
        </p:nvSpPr>
        <p:spPr>
          <a:xfrm>
            <a:off x="5317998" y="10665333"/>
            <a:ext cx="12835890" cy="12584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709"/>
          </a:bodyPr>
          <a:lstStyle/>
          <a:p>
            <a:pPr algn="l">
              <a:defRPr sz="2025" b="1">
                <a:solidFill>
                  <a:srgbClr val="111827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00" b="1">
                <a:solidFill>
                  <a:srgbClr val="111827"/>
                </a:solidFill>
                <a:latin typeface="Helvetica Neue"/>
                <a:ea typeface="Helvetica Neue"/>
                <a:cs typeface="Helvetica Neue"/>
              </a:rPr>
              <a:t>The distance embedding helps the model estimate the magnitude of viewpoint change, not only its direction.</a:t>
            </a:r>
          </a:p>
        </p:txBody>
      </p:sp>
    </p:spTree>
    <p:extLst>
      <p:ext uri="{BB962C8B-B14F-4D97-AF65-F5344CB8AC3E}">
        <p14:creationId xmlns:p14="http://schemas.microsoft.com/office/powerpoint/2010/main" val="124648008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6636" y="2011678"/>
            <a:ext cx="23038307" cy="10082523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View Translation synthesizes geometry-consistent virtual camera views for ground vehicles by combining target-depth-guided warping with ControlNet-based latent diffusion.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The method preserves source appearance, uses relative pose and camera distance to model viewpoint change, and restores </a:t>
            </a:r>
            <a:r>
              <a:rPr lang="en-US" dirty="0" err="1"/>
              <a:t>disoccluded</a:t>
            </a:r>
            <a:r>
              <a:rPr lang="en-US" dirty="0"/>
              <a:t> regions beyond what geometric warping alone can provide.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The results support geometry-guided diffusion as a practical direction for expanding vehicle perception beyond installed camera viewpoints.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Future work targets higher resolution, better video consistency, online depth, and real-time inference.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AC7B8D-BC2C-9F0D-6F37-D35FA51A22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101" y="2779776"/>
            <a:ext cx="9614916" cy="9704570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Maintaining navigation using synthesized views from other camera sensor(s) is crucial for autonomous vehicles in case of failure.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Deep learning methods for view synthesis often struggle in off road settings due to changes in lighting condition, low-visibility and uneven terrain.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C96A82-072C-26A1-AE30-F5A9AF18A0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853EFBB-776A-F4D8-644A-7A0AEA471887}"/>
              </a:ext>
            </a:extLst>
          </p:cNvPr>
          <p:cNvGrpSpPr/>
          <p:nvPr/>
        </p:nvGrpSpPr>
        <p:grpSpPr>
          <a:xfrm>
            <a:off x="10392330" y="2934589"/>
            <a:ext cx="13015083" cy="6979970"/>
            <a:chOff x="10514250" y="2678557"/>
            <a:chExt cx="4955677" cy="265772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602CF91-9397-39CB-8210-BD78191E949B}"/>
                </a:ext>
              </a:extLst>
            </p:cNvPr>
            <p:cNvSpPr txBox="1"/>
            <p:nvPr/>
          </p:nvSpPr>
          <p:spPr>
            <a:xfrm>
              <a:off x="11311825" y="5137056"/>
              <a:ext cx="908347" cy="1992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/>
                <a:t>Front Camera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284B32B-CC79-DC04-1BD4-B5DF976E262A}"/>
                </a:ext>
              </a:extLst>
            </p:cNvPr>
            <p:cNvSpPr txBox="1"/>
            <p:nvPr/>
          </p:nvSpPr>
          <p:spPr>
            <a:xfrm>
              <a:off x="13728019" y="5137056"/>
              <a:ext cx="885153" cy="1992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/>
                <a:t>Rear Camera</a:t>
              </a:r>
            </a:p>
          </p:txBody>
        </p:sp>
        <p:pic>
          <p:nvPicPr>
            <p:cNvPr id="6" name="Untitled (2)">
              <a:hlinkClick r:id="" action="ppaction://media"/>
              <a:extLst>
                <a:ext uri="{FF2B5EF4-FFF2-40B4-BE49-F238E27FC236}">
                  <a16:creationId xmlns:a16="http://schemas.microsoft.com/office/drawing/2014/main" id="{162F6F86-73FB-AFB0-102F-04A6D29777C8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4"/>
            <a:srcRect l="11438" t="39034" r="21892" b="38823"/>
            <a:stretch/>
          </p:blipFill>
          <p:spPr>
            <a:xfrm>
              <a:off x="10514250" y="2678557"/>
              <a:ext cx="4955677" cy="24688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066721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985466-1CE8-B35D-70B3-1AD605E41C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This paper focuses on developing a generative AI framework for novel view synthesis in off-road environments.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The goal is to reconstruct views between front and rear vehicle-mounted cameras by leveraging a diffusion-based framework.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67A7B5-613B-9F07-8BED-09D49C9493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299656938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B63311-C899-C0E7-3759-32DCCB8410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dirty="0"/>
              <a:t>How can integration of camera pose in model provide robust and effective view synthesis?</a:t>
            </a:r>
          </a:p>
          <a:p>
            <a:pPr marL="914400" indent="-914400">
              <a:buFont typeface="+mj-lt"/>
              <a:buAutoNum type="arabicPeriod"/>
            </a:pPr>
            <a:endParaRPr lang="en-US" dirty="0"/>
          </a:p>
          <a:p>
            <a:pPr marL="914400" indent="-914400">
              <a:buFont typeface="+mj-lt"/>
              <a:buAutoNum type="arabicPeriod"/>
            </a:pPr>
            <a:r>
              <a:rPr lang="en-US" dirty="0"/>
              <a:t>Can integrating pretrained depth estimators improve geometric consistency in off-road settings?</a:t>
            </a:r>
          </a:p>
          <a:p>
            <a:pPr marL="914400" indent="-914400">
              <a:buFont typeface="+mj-lt"/>
              <a:buAutoNum type="arabicPeriod"/>
            </a:pPr>
            <a:endParaRPr lang="en-US" dirty="0"/>
          </a:p>
          <a:p>
            <a:pPr marL="914400" indent="-914400">
              <a:buFont typeface="+mj-lt"/>
              <a:buAutoNum type="arabicPeriod"/>
            </a:pPr>
            <a:r>
              <a:rPr lang="en-US" dirty="0"/>
              <a:t>How can the proposed framework generalize across diverse environmental conditions, such as low visibility, uneven terrain, and abrupt view changes?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573F6F-333C-00E2-BE6F-12A71A67C1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Research Questions</a:t>
            </a:r>
          </a:p>
        </p:txBody>
      </p:sp>
    </p:spTree>
    <p:extLst>
      <p:ext uri="{BB962C8B-B14F-4D97-AF65-F5344CB8AC3E}">
        <p14:creationId xmlns:p14="http://schemas.microsoft.com/office/powerpoint/2010/main" val="179953470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EDDAFF-7573-7B74-81BE-6010A04A7E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Our Approach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36D1A9-F57F-FE89-E14B-3E07A7FF9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289" y="2616297"/>
            <a:ext cx="23167421" cy="762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84544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C6983BB6-1F2C-7310-C130-8242E0ECCBAC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266763" y="2182499"/>
                <a:ext cx="9070850" cy="9351002"/>
              </a:xfrm>
            </p:spPr>
            <p:txBody>
              <a:bodyPr/>
              <a:lstStyle/>
              <a:p>
                <a:pPr marL="0" marR="0" lvl="0" indent="0" algn="just" defTabSz="685595" rtl="0" eaLnBrk="1" fontAlgn="auto" latinLnBrk="0" hangingPunct="1">
                  <a:lnSpc>
                    <a:spcPct val="90000"/>
                  </a:lnSpc>
                  <a:spcBef>
                    <a:spcPts val="75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Franklin Gothic Book" panose="020B0503020102020204" pitchFamily="34" charset="0"/>
                    <a:ea typeface="+mn-ea"/>
                    <a:cs typeface="+mn-cs"/>
                    <a:sym typeface="Montserrat Bold"/>
                  </a:rPr>
                  <a:t>Given:</a:t>
                </a:r>
              </a:p>
              <a:p>
                <a:pPr marL="285750" marR="0" lvl="0" indent="-285750" algn="just" defTabSz="685595" rtl="0" eaLnBrk="1" fontAlgn="auto" latinLnBrk="0" hangingPunct="1">
                  <a:lnSpc>
                    <a:spcPct val="90000"/>
                  </a:lnSpc>
                  <a:spcBef>
                    <a:spcPts val="75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Franklin Gothic Book" panose="020B0503020102020204" pitchFamily="34" charset="0"/>
                    <a:ea typeface="+mn-ea"/>
                    <a:cs typeface="+mn-cs"/>
                    <a:sym typeface="Montserrat Bold"/>
                  </a:rPr>
                  <a:t>Source image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4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</m:ctrlPr>
                      </m:sSubPr>
                      <m:e>
                        <m:r>
                          <a:rPr kumimoji="0" lang="en-US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4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𝐼</m:t>
                        </m:r>
                      </m:e>
                      <m:sub>
                        <m:r>
                          <a:rPr kumimoji="0" lang="en-US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4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𝑠</m:t>
                        </m:r>
                      </m:sub>
                    </m:sSub>
                  </m:oMath>
                </a14:m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 panose="020B0503020102020204" pitchFamily="34" charset="0"/>
                  <a:ea typeface="+mn-ea"/>
                  <a:cs typeface="+mn-cs"/>
                  <a:sym typeface="Montserrat Bold"/>
                </a:endParaRPr>
              </a:p>
              <a:p>
                <a:pPr marL="285750" marR="0" lvl="0" indent="-285750" algn="just" defTabSz="685595" rtl="0" eaLnBrk="1" fontAlgn="auto" latinLnBrk="0" hangingPunct="1">
                  <a:lnSpc>
                    <a:spcPct val="90000"/>
                  </a:lnSpc>
                  <a:spcBef>
                    <a:spcPts val="75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Franklin Gothic Book" panose="020B0503020102020204" pitchFamily="34" charset="0"/>
                    <a:ea typeface="+mn-ea"/>
                    <a:cs typeface="+mn-cs"/>
                    <a:sym typeface="Montserrat Bold"/>
                  </a:rPr>
                  <a:t>Camera poses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4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</m:ctrlPr>
                      </m:sSubPr>
                      <m:e>
                        <m:r>
                          <a:rPr kumimoji="0" lang="en-US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4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𝑐</m:t>
                        </m:r>
                      </m:e>
                      <m:sub>
                        <m:r>
                          <a:rPr kumimoji="0" lang="en-US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4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𝑠</m:t>
                        </m:r>
                      </m:sub>
                    </m:sSub>
                  </m:oMath>
                </a14:m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Franklin Gothic Book" panose="020B0503020102020204" pitchFamily="34" charset="0"/>
                    <a:ea typeface="+mn-ea"/>
                    <a:cs typeface="+mn-cs"/>
                    <a:sym typeface="Montserrat Bold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4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</m:ctrlPr>
                      </m:sSubPr>
                      <m:e>
                        <m:r>
                          <a:rPr kumimoji="0" lang="en-US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4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𝑐</m:t>
                        </m:r>
                      </m:e>
                      <m:sub>
                        <m:r>
                          <a:rPr kumimoji="0" lang="en-US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4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Franklin Gothic Book" panose="020B0503020102020204" pitchFamily="34" charset="0"/>
                    <a:ea typeface="+mn-ea"/>
                    <a:cs typeface="+mn-cs"/>
                    <a:sym typeface="Montserrat Bold"/>
                  </a:rPr>
                  <a:t> </a:t>
                </a:r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 panose="020B0503020102020204" pitchFamily="34" charset="0"/>
                  <a:ea typeface="+mn-ea"/>
                  <a:cs typeface="+mn-cs"/>
                  <a:sym typeface="Montserrat Bold"/>
                </a:endParaRPr>
              </a:p>
              <a:p>
                <a:pPr marL="285750" lvl="0" indent="-285750" algn="just" defTabSz="685595">
                  <a:lnSpc>
                    <a:spcPct val="90000"/>
                  </a:lnSpc>
                  <a:spcBef>
                    <a:spcPts val="75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Franklin Gothic Book" panose="020B0503020102020204" pitchFamily="34" charset="0"/>
                    <a:ea typeface="+mn-ea"/>
                    <a:cs typeface="+mn-cs"/>
                    <a:sym typeface="Montserrat Bold"/>
                  </a:rPr>
                  <a:t>Relative pose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4400" i="1" kern="120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Sup>
                      <m:sSubSupPr>
                        <m:ctrlP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  <m:r>
                      <a:rPr lang="en-US" sz="4400" i="1" kern="120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@ </m:t>
                    </m:r>
                    <m:sSub>
                      <m:sSubPr>
                        <m:ctrlP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 panose="020B0503020102020204" pitchFamily="34" charset="0"/>
                  <a:ea typeface="+mn-ea"/>
                  <a:cs typeface="+mn-cs"/>
                </a:endParaRPr>
              </a:p>
              <a:p>
                <a:pPr marL="285750" indent="-285750" algn="just" defTabSz="685595">
                  <a:lnSpc>
                    <a:spcPct val="90000"/>
                  </a:lnSpc>
                  <a:spcBef>
                    <a:spcPts val="75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Franklin Gothic Book" panose="020B0503020102020204"/>
                    <a:ea typeface="+mn-ea"/>
                    <a:cs typeface="+mn-cs"/>
                    <a:sym typeface="Montserrat Bold"/>
                  </a:rPr>
                  <a:t>Pose Condition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𝑠𝑒𝑚</m:t>
                        </m:r>
                      </m:sub>
                    </m:sSub>
                    <m:r>
                      <a:rPr lang="en-US" sz="4400" i="1" kern="120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=[</m:t>
                    </m:r>
                    <m:sSub>
                      <m:sSubPr>
                        <m:ctrlP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sz="4400" i="1" kern="120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4400" i="1" kern="12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4400" i="1" kern="120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4400" kern="1200" dirty="0">
                  <a:solidFill>
                    <a:schemeClr val="accent4"/>
                  </a:solidFill>
                  <a:latin typeface="Franklin Gothic Book" panose="020B0503020102020204" pitchFamily="34" charset="0"/>
                </a:endParaRPr>
              </a:p>
              <a:p>
                <a:pPr marL="285750" marR="0" lvl="0" indent="-285750" algn="just" defTabSz="685595" rtl="0" eaLnBrk="1" fontAlgn="auto" latinLnBrk="0" hangingPunct="1">
                  <a:lnSpc>
                    <a:spcPct val="90000"/>
                  </a:lnSpc>
                  <a:spcBef>
                    <a:spcPts val="75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  <a:sym typeface="Montserrat Bold"/>
                </a:endParaRPr>
              </a:p>
              <a:p>
                <a:endParaRPr lang="en-US" sz="5400" dirty="0"/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C6983BB6-1F2C-7310-C130-8242E0ECCB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266763" y="2182499"/>
                <a:ext cx="9070850" cy="9351002"/>
              </a:xfrm>
              <a:blipFill>
                <a:blip r:embed="rId2"/>
                <a:stretch>
                  <a:fillRect l="-3771" t="-25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24DB00-8501-BAE7-CF6C-17D7B0CDEC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Pose and Image Conditioning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1">
                <a:extLst>
                  <a:ext uri="{FF2B5EF4-FFF2-40B4-BE49-F238E27FC236}">
                    <a16:creationId xmlns:a16="http://schemas.microsoft.com/office/drawing/2014/main" id="{4609F614-DEC6-97A8-117D-F6BC59A369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106400" y="2182630"/>
                <a:ext cx="8961120" cy="9351002"/>
              </a:xfrm>
              <a:prstGeom prst="rect">
                <a:avLst/>
              </a:prstGeom>
            </p:spPr>
            <p:txBody>
              <a:bodyPr lIns="0" tIns="0" rIns="0" bIns="0"/>
              <a:lstStyle>
                <a:lvl1pPr marL="0" marR="0" indent="0" algn="l" defTabSz="825500" rtl="0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4800" b="0" i="0" u="none" strike="noStrike" cap="none" spc="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uFillTx/>
                    <a:latin typeface="Arial" panose="020B0604020202020204" pitchFamily="34" charset="0"/>
                    <a:ea typeface="Roboto Light" panose="02000000000000000000" pitchFamily="2" charset="0"/>
                    <a:cs typeface="Arial" panose="020B0604020202020204" pitchFamily="34" charset="0"/>
                    <a:sym typeface="Helvetica Light"/>
                  </a:defRPr>
                </a:lvl1pPr>
                <a:lvl2pPr marL="0" marR="0" indent="228600" algn="l" defTabSz="825500" rtl="0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4800" b="0" i="0" u="none" strike="noStrike" cap="none" spc="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uFillTx/>
                    <a:latin typeface="Arial" panose="020B0604020202020204" pitchFamily="34" charset="0"/>
                    <a:ea typeface="Roboto Light" panose="02000000000000000000" pitchFamily="2" charset="0"/>
                    <a:cs typeface="Arial" panose="020B0604020202020204" pitchFamily="34" charset="0"/>
                    <a:sym typeface="Helvetica Light"/>
                  </a:defRPr>
                </a:lvl2pPr>
                <a:lvl3pPr marL="0" marR="0" indent="457200" algn="l" defTabSz="825500" rtl="0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4800" b="0" i="0" u="none" strike="noStrike" cap="none" spc="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uFillTx/>
                    <a:latin typeface="Arial" panose="020B0604020202020204" pitchFamily="34" charset="0"/>
                    <a:ea typeface="Roboto Light" panose="02000000000000000000" pitchFamily="2" charset="0"/>
                    <a:cs typeface="Arial" panose="020B0604020202020204" pitchFamily="34" charset="0"/>
                    <a:sym typeface="Helvetica Light"/>
                  </a:defRPr>
                </a:lvl3pPr>
                <a:lvl4pPr marL="0" marR="0" indent="685800" algn="l" defTabSz="825500" rtl="0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4800" b="0" i="0" u="none" strike="noStrike" cap="none" spc="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uFillTx/>
                    <a:latin typeface="Arial" panose="020B0604020202020204" pitchFamily="34" charset="0"/>
                    <a:ea typeface="Roboto Light" panose="02000000000000000000" pitchFamily="2" charset="0"/>
                    <a:cs typeface="Arial" panose="020B0604020202020204" pitchFamily="34" charset="0"/>
                    <a:sym typeface="Helvetica Light"/>
                  </a:defRPr>
                </a:lvl4pPr>
                <a:lvl5pPr marL="0" marR="0" indent="914400" algn="l" defTabSz="825500" rtl="0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4800" b="0" i="0" u="none" strike="noStrike" cap="none" spc="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uFillTx/>
                    <a:latin typeface="Arial" panose="020B0604020202020204" pitchFamily="34" charset="0"/>
                    <a:ea typeface="Roboto Light" panose="02000000000000000000" pitchFamily="2" charset="0"/>
                    <a:cs typeface="Arial" panose="020B0604020202020204" pitchFamily="34" charset="0"/>
                    <a:sym typeface="Helvetica Light"/>
                  </a:defRPr>
                </a:lvl5pPr>
                <a:lvl6pPr marL="0" marR="0" indent="1143000" algn="ctr" defTabSz="825500" rtl="0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4400" b="0" i="0" u="none" strike="noStrike" cap="none" spc="0" baseline="0">
                    <a:solidFill>
                      <a:srgbClr val="000000"/>
                    </a:solidFill>
                    <a:uFillTx/>
                    <a:latin typeface="+mn-lt"/>
                    <a:ea typeface="+mn-ea"/>
                    <a:cs typeface="+mn-cs"/>
                    <a:sym typeface="Helvetica Light"/>
                  </a:defRPr>
                </a:lvl6pPr>
                <a:lvl7pPr marL="0" marR="0" indent="1371600" algn="ctr" defTabSz="825500" rtl="0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4400" b="0" i="0" u="none" strike="noStrike" cap="none" spc="0" baseline="0">
                    <a:solidFill>
                      <a:srgbClr val="000000"/>
                    </a:solidFill>
                    <a:uFillTx/>
                    <a:latin typeface="+mn-lt"/>
                    <a:ea typeface="+mn-ea"/>
                    <a:cs typeface="+mn-cs"/>
                    <a:sym typeface="Helvetica Light"/>
                  </a:defRPr>
                </a:lvl7pPr>
                <a:lvl8pPr marL="0" marR="0" indent="1600200" algn="ctr" defTabSz="825500" rtl="0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4400" b="0" i="0" u="none" strike="noStrike" cap="none" spc="0" baseline="0">
                    <a:solidFill>
                      <a:srgbClr val="000000"/>
                    </a:solidFill>
                    <a:uFillTx/>
                    <a:latin typeface="+mn-lt"/>
                    <a:ea typeface="+mn-ea"/>
                    <a:cs typeface="+mn-cs"/>
                    <a:sym typeface="Helvetica Light"/>
                  </a:defRPr>
                </a:lvl8pPr>
                <a:lvl9pPr marL="0" marR="0" indent="1828800" algn="ctr" defTabSz="825500" rtl="0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4400" b="0" i="0" u="none" strike="noStrike" cap="none" spc="0" baseline="0">
                    <a:solidFill>
                      <a:srgbClr val="000000"/>
                    </a:solidFill>
                    <a:uFillTx/>
                    <a:latin typeface="+mn-lt"/>
                    <a:ea typeface="+mn-ea"/>
                    <a:cs typeface="+mn-cs"/>
                    <a:sym typeface="Helvetica Light"/>
                  </a:defRPr>
                </a:lvl9pPr>
              </a:lstStyle>
              <a:p>
                <a:pPr algn="just">
                  <a:spcAft>
                    <a:spcPts val="600"/>
                  </a:spcAft>
                </a:pPr>
                <a:r>
                  <a:rPr lang="en-US" sz="4400" dirty="0">
                    <a:latin typeface="Franklin Gothic Book" panose="020B0503020102020204" pitchFamily="34" charset="0"/>
                  </a:rPr>
                  <a:t>We condition the </a:t>
                </a:r>
                <a:r>
                  <a:rPr lang="en-US" sz="4400" dirty="0">
                    <a:solidFill>
                      <a:srgbClr val="E78D00"/>
                    </a:solidFill>
                    <a:latin typeface="Franklin Gothic Book" panose="020B0503020102020204" pitchFamily="34" charset="0"/>
                  </a:rPr>
                  <a:t>diffusion model </a:t>
                </a:r>
                <a:r>
                  <a:rPr lang="en-US" sz="4400" dirty="0">
                    <a:latin typeface="Franklin Gothic Book" panose="020B0503020102020204" pitchFamily="34" charset="0"/>
                  </a:rPr>
                  <a:t>on relative pose by mapping the intermediate feature map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ar-AE" sz="4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</m:oMath>
                </a14:m>
                <a:r>
                  <a:rPr lang="ar-AE" sz="4400" dirty="0">
                    <a:latin typeface="Franklin Gothic Book" panose="020B0503020102020204" pitchFamily="34" charset="0"/>
                  </a:rPr>
                  <a:t> </a:t>
                </a:r>
                <a:r>
                  <a:rPr lang="en-US" sz="4400" dirty="0">
                    <a:latin typeface="Franklin Gothic Book" panose="020B0503020102020204" pitchFamily="34" charset="0"/>
                  </a:rPr>
                  <a:t>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𝑠𝑒𝑚</m:t>
                        </m:r>
                      </m:sub>
                    </m:sSub>
                  </m:oMath>
                </a14:m>
                <a:r>
                  <a:rPr lang="ar-AE" sz="4400" dirty="0">
                    <a:latin typeface="Franklin Gothic Book" panose="020B0503020102020204" pitchFamily="34" charset="0"/>
                  </a:rPr>
                  <a:t> </a:t>
                </a:r>
                <a:endParaRPr lang="en-US" sz="4400" dirty="0">
                  <a:latin typeface="Franklin Gothic Book" panose="020B0503020102020204" pitchFamily="34" charset="0"/>
                </a:endParaRPr>
              </a:p>
              <a:p>
                <a:pPr algn="just">
                  <a:spcAft>
                    <a:spcPts val="600"/>
                  </a:spcAft>
                </a:pPr>
                <a:endParaRPr lang="en-US" sz="4400" dirty="0">
                  <a:latin typeface="Franklin Gothic Book" panose="020B0503020102020204" pitchFamily="34" charset="0"/>
                </a:endParaRPr>
              </a:p>
              <a:p>
                <a:pPr algn="just"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ar-AE" sz="4400" b="1" i="1" smtClean="0">
                              <a:solidFill>
                                <a:srgbClr val="E78D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̂"/>
                              <m:ctrlPr>
                                <a:rPr lang="ar-AE" sz="4400" b="1" i="1">
                                  <a:solidFill>
                                    <a:srgbClr val="E78D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ar-AE" sz="4400" b="1" i="1">
                                  <a:solidFill>
                                    <a:srgbClr val="E78D00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</m:acc>
                        </m:e>
                        <m:sub>
                          <m:r>
                            <a:rPr lang="ar-AE" sz="4400" b="1" i="1">
                              <a:solidFill>
                                <a:srgbClr val="E78D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  <m:sup>
                          <m:r>
                            <a:rPr lang="ar-AE" sz="4400" b="1" i="1">
                              <a:solidFill>
                                <a:srgbClr val="E78D0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p>
                      </m:sSubSup>
                      <m:r>
                        <a:rPr lang="ar-AE" sz="4400" b="1" i="1">
                          <a:solidFill>
                            <a:srgbClr val="E78D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4400" b="1" i="1">
                          <a:solidFill>
                            <a:srgbClr val="E78D00"/>
                          </a:solidFill>
                          <a:latin typeface="Cambria Math" panose="02040503050406030204" pitchFamily="18" charset="0"/>
                        </a:rPr>
                        <m:t>𝑪𝒓𝒐𝒔𝒔𝑨𝒕𝒕𝒆𝒏𝒕𝒊𝒐𝒏</m:t>
                      </m:r>
                      <m:r>
                        <a:rPr lang="ar-AE" sz="4400" b="1" i="1">
                          <a:solidFill>
                            <a:srgbClr val="E78D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ar-AE" sz="4400" b="1" i="1">
                          <a:solidFill>
                            <a:srgbClr val="E78D00"/>
                          </a:solidFill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ar-AE" sz="4400" b="1" i="1">
                          <a:solidFill>
                            <a:srgbClr val="E78D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 sz="4400" b="1" i="1">
                          <a:solidFill>
                            <a:srgbClr val="E78D00"/>
                          </a:solidFill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ar-AE" sz="4400" b="1" i="1">
                          <a:solidFill>
                            <a:srgbClr val="E78D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 sz="4400" b="1" i="1">
                          <a:solidFill>
                            <a:srgbClr val="E78D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ar-AE" sz="4400" b="1" i="1">
                          <a:solidFill>
                            <a:srgbClr val="E78D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4400" b="1" dirty="0">
                  <a:solidFill>
                    <a:srgbClr val="E78D00"/>
                  </a:solidFill>
                  <a:latin typeface="Franklin Gothic Book" panose="020B0503020102020204" pitchFamily="34" charset="0"/>
                </a:endParaRPr>
              </a:p>
              <a:p>
                <a:pPr algn="just">
                  <a:spcAft>
                    <a:spcPts val="600"/>
                  </a:spcAft>
                </a:pPr>
                <a:endParaRPr lang="ar-AE" sz="4400" dirty="0">
                  <a:latin typeface="Franklin Gothic Book" panose="020B0503020102020204" pitchFamily="34" charset="0"/>
                </a:endParaRPr>
              </a:p>
              <a:p>
                <a:pPr marL="285750" indent="-285750" algn="just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ar-AE" sz="4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  <m:sup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ar-AE" sz="4400" i="1">
                        <a:latin typeface="Cambria Math" panose="02040503050406030204" pitchFamily="18" charset="0"/>
                      </a:rPr>
                      <m:t> .</m:t>
                    </m:r>
                  </m:oMath>
                </a14:m>
                <a:r>
                  <a:rPr lang="ar-AE" sz="4400" dirty="0">
                    <a:latin typeface="Franklin Gothic Book" panose="020B05030201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ar-AE" sz="4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</m:oMath>
                </a14:m>
                <a:r>
                  <a:rPr lang="ar-AE" sz="4400" dirty="0">
                    <a:latin typeface="Franklin Gothic Book" panose="020B0503020102020204" pitchFamily="34" charset="0"/>
                  </a:rPr>
                  <a:t>     </a:t>
                </a:r>
              </a:p>
              <a:p>
                <a:pPr marL="285750" indent="-285750" algn="just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ar-AE" sz="4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𝐾</m:t>
                        </m:r>
                      </m:sub>
                      <m:sup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ar-AE" sz="4400" i="1">
                        <a:latin typeface="Cambria Math" panose="02040503050406030204" pitchFamily="18" charset="0"/>
                      </a:rPr>
                      <m:t> .</m:t>
                    </m:r>
                    <m:sSub>
                      <m:sSubPr>
                        <m:ctrlPr>
                          <a:rPr lang="ar-AE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𝑠𝑒𝑚</m:t>
                        </m:r>
                      </m:sub>
                    </m:sSub>
                  </m:oMath>
                </a14:m>
                <a:r>
                  <a:rPr lang="ar-AE" sz="4400" dirty="0">
                    <a:latin typeface="Franklin Gothic Book" panose="020B0503020102020204" pitchFamily="34" charset="0"/>
                  </a:rPr>
                  <a:t>     </a:t>
                </a:r>
              </a:p>
              <a:p>
                <a:pPr marL="285750" indent="-285750" algn="just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ar-AE" sz="4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  <m:sup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ar-AE" sz="4400" i="1">
                        <a:latin typeface="Cambria Math" panose="02040503050406030204" pitchFamily="18" charset="0"/>
                      </a:rPr>
                      <m:t> .</m:t>
                    </m:r>
                    <m:sSub>
                      <m:sSubPr>
                        <m:ctrlPr>
                          <a:rPr lang="ar-AE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ar-AE" sz="4400" i="1">
                            <a:latin typeface="Cambria Math" panose="02040503050406030204" pitchFamily="18" charset="0"/>
                          </a:rPr>
                          <m:t>𝑠𝑒𝑚</m:t>
                        </m:r>
                      </m:sub>
                    </m:sSub>
                  </m:oMath>
                </a14:m>
                <a:endParaRPr lang="ar-AE" sz="4400" dirty="0"/>
              </a:p>
              <a:p>
                <a:pPr hangingPunct="1"/>
                <a:endParaRPr lang="en-US" sz="5400" dirty="0"/>
              </a:p>
            </p:txBody>
          </p:sp>
        </mc:Choice>
        <mc:Fallback>
          <p:sp>
            <p:nvSpPr>
              <p:cNvPr id="6" name="Text Placeholder 1">
                <a:extLst>
                  <a:ext uri="{FF2B5EF4-FFF2-40B4-BE49-F238E27FC236}">
                    <a16:creationId xmlns:a16="http://schemas.microsoft.com/office/drawing/2014/main" id="{4609F614-DEC6-97A8-117D-F6BC59A369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06400" y="2182630"/>
                <a:ext cx="8961120" cy="9351002"/>
              </a:xfrm>
              <a:prstGeom prst="rect">
                <a:avLst/>
              </a:prstGeom>
              <a:blipFill>
                <a:blip r:embed="rId3"/>
                <a:stretch>
                  <a:fillRect l="-3824" t="-1762" r="-3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C3EFD020-9C09-3058-7CCF-A62A452158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41" y="6292981"/>
            <a:ext cx="7772400" cy="590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97287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C802406C-25F6-A1B9-D723-A2E30AD7EE7B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Uses </a:t>
                </a:r>
                <a:r>
                  <a:rPr lang="en-US" dirty="0">
                    <a:solidFill>
                      <a:srgbClr val="E78D00"/>
                    </a:solidFill>
                  </a:rPr>
                  <a:t>depth information </a:t>
                </a:r>
                <a:r>
                  <a:rPr lang="en-US" dirty="0"/>
                  <a:t>to further constrain the model via a </a:t>
                </a:r>
                <a:r>
                  <a:rPr lang="en-US" dirty="0" err="1"/>
                  <a:t>controlNet</a:t>
                </a:r>
                <a:r>
                  <a:rPr lang="en-US" dirty="0"/>
                  <a:t> module, thereby enabling accurate and geometrically consistent view generation.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685800" marR="0" lvl="0" indent="-685800" algn="just" defTabSz="685595" rtl="0" eaLnBrk="1" fontAlgn="auto" latinLnBrk="0" hangingPunct="1">
                  <a:lnSpc>
                    <a:spcPct val="90000"/>
                  </a:lnSpc>
                  <a:spcBef>
                    <a:spcPts val="75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8D00"/>
                    </a:solidFill>
                    <a:effectLst/>
                    <a:uLnTx/>
                    <a:uFillTx/>
                    <a:ea typeface="+mn-ea"/>
                    <a:sym typeface="Montserrat Bold"/>
                  </a:rPr>
                  <a:t>Image Warping</a:t>
                </a:r>
              </a:p>
              <a:p>
                <a:pPr marR="0" lvl="0" algn="ctr" defTabSz="685595" rtl="0" eaLnBrk="1" fontAlgn="auto" latinLnBrk="0" hangingPunct="1">
                  <a:lnSpc>
                    <a:spcPct val="90000"/>
                  </a:lnSpc>
                  <a:spcBef>
                    <a:spcPts val="750"/>
                  </a:spcBef>
                  <a:spcAft>
                    <a:spcPts val="1800"/>
                  </a:spcAft>
                  <a:buClrTx/>
                  <a:buSzTx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</m:ctrlPr>
                      </m:sSubPr>
                      <m:e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𝒲</m:t>
                        </m:r>
                      </m:e>
                      <m:sub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𝑠</m:t>
                        </m:r>
                      </m:sub>
                    </m:sSub>
                    <m:r>
                      <a:rPr kumimoji="0" lang="en-US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  <a:sym typeface="Montserrat Bold"/>
                      </a:rPr>
                      <m:t>≔ </m:t>
                    </m:r>
                    <m:sSub>
                      <m:sSubPr>
                        <m:ctrlP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</m:ctrlPr>
                      </m:sSubPr>
                      <m:e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𝐾</m:t>
                        </m:r>
                      </m:e>
                      <m:sub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</m:ctrlPr>
                      </m:dPr>
                      <m:e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𝑅</m:t>
                        </m:r>
                      </m:e>
                      <m:e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𝑡</m:t>
                        </m:r>
                      </m:e>
                    </m:d>
                    <m:sSub>
                      <m:sSubPr>
                        <m:ctrlP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</m:ctrlPr>
                      </m:sSubPr>
                      <m:e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(</m:t>
                        </m:r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𝐷</m:t>
                        </m:r>
                      </m:e>
                      <m:sub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𝑠</m:t>
                        </m:r>
                      </m:sub>
                    </m:sSub>
                    <m:sSubSup>
                      <m:sSubSupPr>
                        <m:ctrlP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</m:ctrlPr>
                      </m:sSubSupPr>
                      <m:e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𝐾</m:t>
                        </m:r>
                      </m:e>
                      <m:sub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𝑠</m:t>
                        </m:r>
                      </m:sub>
                      <m:sup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−1</m:t>
                        </m:r>
                      </m:sup>
                    </m:sSubSup>
                    <m:sSub>
                      <m:sSubPr>
                        <m:ctrlP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</m:ctrlPr>
                      </m:sSubPr>
                      <m:e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𝐼</m:t>
                        </m:r>
                      </m:e>
                      <m:sub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𝑠</m:t>
                        </m:r>
                      </m:sub>
                    </m:sSub>
                    <m:r>
                      <a:rPr kumimoji="0" lang="en-US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  <a:sym typeface="Montserrat Bold"/>
                      </a:rPr>
                      <m:t>)</m:t>
                    </m:r>
                  </m:oMath>
                </a14:m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sym typeface="Montserrat Bold"/>
                  </a:rPr>
                  <a:t> </a:t>
                </a:r>
                <a:endParaRPr lang="en-US" kern="1200" dirty="0">
                  <a:solidFill>
                    <a:srgbClr val="000000"/>
                  </a:solidFill>
                  <a:ea typeface="+mn-ea"/>
                  <a:sym typeface="Montserrat Bold"/>
                </a:endParaRPr>
              </a:p>
              <a:p>
                <a:pPr marR="0" lvl="0" algn="ctr" defTabSz="685595" rtl="0" eaLnBrk="1" fontAlgn="auto" latinLnBrk="0" hangingPunct="1">
                  <a:lnSpc>
                    <a:spcPct val="90000"/>
                  </a:lnSpc>
                  <a:spcBef>
                    <a:spcPts val="750"/>
                  </a:spcBef>
                  <a:spcAft>
                    <a:spcPts val="1800"/>
                  </a:spcAft>
                  <a:buClrTx/>
                  <a:buSzTx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sym typeface="Montserrat Bold"/>
                </a:endParaRPr>
              </a:p>
              <a:p>
                <a:pPr marL="1030288" lvl="5" indent="-685800" algn="just" defTabSz="685595">
                  <a:lnSpc>
                    <a:spcPct val="90000"/>
                  </a:lnSpc>
                  <a:spcBef>
                    <a:spcPts val="375"/>
                  </a:spcBef>
                  <a:spcAft>
                    <a:spcPts val="600"/>
                  </a:spcAft>
                  <a:buFont typeface="Courier New" panose="02070309020205020404" pitchFamily="49" charset="0"/>
                  <a:buChar char="o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𝐾</m:t>
                        </m:r>
                      </m:e>
                      <m:sub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</a:rPr>
                  <a:t>​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𝐾</m:t>
                        </m:r>
                      </m:e>
                      <m:sub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𝑠</m:t>
                        </m:r>
                      </m:sub>
                    </m:sSub>
                  </m:oMath>
                </a14:m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</a:rPr>
                  <a:t> are the intrinsic matrices of the target and source camera and </a:t>
                </a:r>
              </a:p>
              <a:p>
                <a:pPr marL="1030288" lvl="5" indent="-685800" algn="just" defTabSz="685595">
                  <a:lnSpc>
                    <a:spcPct val="90000"/>
                  </a:lnSpc>
                  <a:spcBef>
                    <a:spcPts val="375"/>
                  </a:spcBef>
                  <a:spcAft>
                    <a:spcPts val="600"/>
                  </a:spcAft>
                  <a:buFont typeface="Courier New" panose="02070309020205020404" pitchFamily="49" charset="0"/>
                  <a:buChar char="o"/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𝑅</m:t>
                        </m:r>
                      </m:e>
                      <m:e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𝑇</m:t>
                        </m:r>
                      </m:e>
                    </m:d>
                  </m:oMath>
                </a14:m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</a:rPr>
                  <a:t> is the extrinsic parameters of the relative pose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C802406C-25F6-A1B9-D723-A2E30AD7EE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3"/>
                <a:stretch>
                  <a:fillRect l="-1681" t="-17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09D44F-07AE-F8C8-AD0B-6E4A3DA623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Depth-Aware Integration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9B6297A-1325-0470-BC6A-80B11634A67D}"/>
              </a:ext>
            </a:extLst>
          </p:cNvPr>
          <p:cNvGrpSpPr/>
          <p:nvPr/>
        </p:nvGrpSpPr>
        <p:grpSpPr>
          <a:xfrm>
            <a:off x="5230508" y="3614065"/>
            <a:ext cx="11925926" cy="3387654"/>
            <a:chOff x="1765407" y="1244793"/>
            <a:chExt cx="4559890" cy="1295273"/>
          </a:xfrm>
        </p:grpSpPr>
        <p:pic>
          <p:nvPicPr>
            <p:cNvPr id="14" name="Picture 13" descr="A colorful gradient of a sky&#10;&#10;Description automatically generated with medium confidence">
              <a:extLst>
                <a:ext uri="{FF2B5EF4-FFF2-40B4-BE49-F238E27FC236}">
                  <a16:creationId xmlns:a16="http://schemas.microsoft.com/office/drawing/2014/main" id="{D83978E8-D749-ECAE-6E9F-1A2BFF96CA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3697" y="1244793"/>
              <a:ext cx="1371600" cy="771525"/>
            </a:xfrm>
            <a:prstGeom prst="rect">
              <a:avLst/>
            </a:prstGeom>
          </p:spPr>
        </p:pic>
        <p:pic>
          <p:nvPicPr>
            <p:cNvPr id="15" name="Picture 14" descr="A road in the woods&#10;&#10;Description automatically generated">
              <a:extLst>
                <a:ext uri="{FF2B5EF4-FFF2-40B4-BE49-F238E27FC236}">
                  <a16:creationId xmlns:a16="http://schemas.microsoft.com/office/drawing/2014/main" id="{5363203C-A88F-A2BE-33C8-FF81164FA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5407" y="1246441"/>
              <a:ext cx="1371600" cy="77152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1F84482-7788-8B85-2510-C4112FEFD1AA}"/>
                    </a:ext>
                  </a:extLst>
                </p:cNvPr>
                <p:cNvSpPr txBox="1"/>
                <p:nvPr/>
              </p:nvSpPr>
              <p:spPr>
                <a:xfrm rot="16200000" flipV="1">
                  <a:off x="5502303" y="1977405"/>
                  <a:ext cx="274387" cy="395143"/>
                </a:xfrm>
                <a:prstGeom prst="rect">
                  <a:avLst/>
                </a:prstGeom>
              </p:spPr>
              <p:txBody>
                <a:bodyPr vert="vert270" wrap="none" lIns="0" tIns="0" rIns="0" bIns="0" rtlCol="0">
                  <a:noAutofit/>
                </a:bodyPr>
                <a:lstStyle/>
                <a:p>
                  <a:pPr marL="0" marR="0" lvl="0" indent="0" algn="l" defTabSz="308074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24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01C3D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Montserrat Bold"/>
                              </a:rPr>
                            </m:ctrlPr>
                          </m:sSubPr>
                          <m:e>
                            <m:r>
                              <a:rPr kumimoji="0" lang="en-US" sz="24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01C3D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Montserrat Bold"/>
                              </a:rPr>
                              <m:t>𝐷</m:t>
                            </m:r>
                          </m:e>
                          <m:sub>
                            <m:r>
                              <a:rPr kumimoji="0" lang="en-US" sz="24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01C3D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Montserrat Bold"/>
                              </a:rPr>
                              <m:t>𝑠</m:t>
                            </m:r>
                          </m:sub>
                        </m:sSub>
                      </m:oMath>
                    </m:oMathPara>
                  </a14:m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101C3D"/>
                    </a:solidFill>
                    <a:effectLst/>
                    <a:uLnTx/>
                    <a:uFillTx/>
                    <a:latin typeface="Franklin Gothic Book" panose="020B0503020102020204"/>
                    <a:sym typeface="Montserrat Bold"/>
                  </a:endParaRP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6BD1211-BB8D-266B-9A0C-486C99274D6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 flipV="1">
                  <a:off x="5502303" y="1977405"/>
                  <a:ext cx="274387" cy="395143"/>
                </a:xfrm>
                <a:prstGeom prst="rect">
                  <a:avLst/>
                </a:prstGeom>
                <a:blipFill>
                  <a:blip r:embed="rId6"/>
                  <a:stretch>
                    <a:fillRect t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2178E9-2098-BFD6-F01E-3BB8FA4E9049}"/>
                </a:ext>
              </a:extLst>
            </p:cNvPr>
            <p:cNvSpPr txBox="1"/>
            <p:nvPr/>
          </p:nvSpPr>
          <p:spPr>
            <a:xfrm rot="5400000">
              <a:off x="3864677" y="1451046"/>
              <a:ext cx="449917" cy="1728123"/>
            </a:xfrm>
            <a:prstGeom prst="rect">
              <a:avLst/>
            </a:prstGeom>
          </p:spPr>
          <p:txBody>
            <a:bodyPr vert="vert270" wrap="none" lIns="0" tIns="0" rIns="0" bIns="0" rtlCol="0">
              <a:noAutofit/>
            </a:bodyPr>
            <a:lstStyle/>
            <a:p>
              <a:pPr marL="0" marR="0" lvl="0" indent="0" defTabSz="308074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Franklin Gothic Book" panose="020B0503020102020204"/>
                  <a:sym typeface="Montserrat Bold"/>
                </a:rPr>
                <a:t>Pretrained Depth Estimator</a:t>
              </a:r>
            </a:p>
            <a:p>
              <a:pPr marL="0" marR="0" lvl="0" indent="0" defTabSz="308074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Franklin Gothic Book" panose="020B0503020102020204"/>
                  <a:sym typeface="Montserrat Bold"/>
                </a:rPr>
                <a:t>(Depth Anything V2)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ounded Rectangle 17">
                  <a:extLst>
                    <a:ext uri="{FF2B5EF4-FFF2-40B4-BE49-F238E27FC236}">
                      <a16:creationId xmlns:a16="http://schemas.microsoft.com/office/drawing/2014/main" id="{21D04787-5BF5-2095-6A32-684928475DC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15473" y="1347506"/>
                  <a:ext cx="659758" cy="566101"/>
                </a:xfrm>
                <a:prstGeom prst="roundRect">
                  <a:avLst/>
                </a:prstGeom>
                <a:solidFill>
                  <a:srgbClr val="C8C9C7"/>
                </a:solidFill>
                <a:ln w="12700" cap="flat" cmpd="sng" algn="ctr">
                  <a:solidFill>
                    <a:srgbClr val="C8C9C7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308074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kumimoji="0" lang="en-US" sz="3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 </m:t>
                        </m:r>
                        <m:r>
                          <a:rPr kumimoji="0" lang="en-US" sz="3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𝜙</m:t>
                        </m:r>
                      </m:oMath>
                    </m:oMathPara>
                  </a14:m>
                  <a:endParaRPr kumimoji="0" lang="en-US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Franklin Gothic Book" panose="020B0503020102020204"/>
                    <a:ea typeface="+mn-ea"/>
                    <a:cs typeface="+mn-cs"/>
                    <a:sym typeface="Montserrat Bold"/>
                  </a:endParaRPr>
                </a:p>
              </p:txBody>
            </p:sp>
          </mc:Choice>
          <mc:Fallback xmlns="">
            <p:sp>
              <p:nvSpPr>
                <p:cNvPr id="24" name="Rounded Rectangle 23">
                  <a:extLst>
                    <a:ext uri="{FF2B5EF4-FFF2-40B4-BE49-F238E27FC236}">
                      <a16:creationId xmlns:a16="http://schemas.microsoft.com/office/drawing/2014/main" id="{D5B7B4AB-EDE7-D486-5759-E7CA1C0AA6C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15473" y="1347506"/>
                  <a:ext cx="659758" cy="566101"/>
                </a:xfrm>
                <a:prstGeom prst="round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58D49D7-84FB-C35C-4AEC-1C271DAB5AFE}"/>
                </a:ext>
              </a:extLst>
            </p:cNvPr>
            <p:cNvCxnSpPr>
              <a:stCxn id="15" idx="3"/>
              <a:endCxn id="18" idx="1"/>
            </p:cNvCxnSpPr>
            <p:nvPr/>
          </p:nvCxnSpPr>
          <p:spPr>
            <a:xfrm flipV="1">
              <a:off x="3137007" y="1630557"/>
              <a:ext cx="578466" cy="1647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E830E29-D367-D8C2-B4D4-8473B0177FC4}"/>
                </a:ext>
              </a:extLst>
            </p:cNvPr>
            <p:cNvCxnSpPr>
              <a:stCxn id="18" idx="3"/>
              <a:endCxn id="14" idx="1"/>
            </p:cNvCxnSpPr>
            <p:nvPr/>
          </p:nvCxnSpPr>
          <p:spPr>
            <a:xfrm flipV="1">
              <a:off x="4375231" y="1630556"/>
              <a:ext cx="578466" cy="1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triangle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B7019F77-BD7D-7C82-20D8-E957F3F91C62}"/>
                    </a:ext>
                  </a:extLst>
                </p:cNvPr>
                <p:cNvSpPr txBox="1"/>
                <p:nvPr/>
              </p:nvSpPr>
              <p:spPr>
                <a:xfrm rot="16200000" flipV="1">
                  <a:off x="2314013" y="1978605"/>
                  <a:ext cx="274387" cy="395143"/>
                </a:xfrm>
                <a:prstGeom prst="rect">
                  <a:avLst/>
                </a:prstGeom>
              </p:spPr>
              <p:txBody>
                <a:bodyPr vert="vert270" wrap="none" lIns="0" tIns="0" rIns="0" bIns="0" rtlCol="0">
                  <a:noAutofit/>
                </a:bodyPr>
                <a:lstStyle/>
                <a:p>
                  <a:pPr marL="0" marR="0" lvl="0" indent="0" algn="l" defTabSz="308074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24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01C3D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Montserrat Bold"/>
                              </a:rPr>
                            </m:ctrlPr>
                          </m:sSubPr>
                          <m:e>
                            <m:r>
                              <a:rPr kumimoji="0" lang="en-US" sz="24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01C3D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Montserrat Bold"/>
                              </a:rPr>
                              <m:t>𝐼</m:t>
                            </m:r>
                          </m:e>
                          <m:sub>
                            <m:r>
                              <a:rPr kumimoji="0" lang="en-US" sz="24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01C3D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Montserrat Bold"/>
                              </a:rPr>
                              <m:t>𝑠</m:t>
                            </m:r>
                          </m:sub>
                        </m:sSub>
                      </m:oMath>
                    </m:oMathPara>
                  </a14:m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101C3D"/>
                    </a:solidFill>
                    <a:effectLst/>
                    <a:uLnTx/>
                    <a:uFillTx/>
                    <a:latin typeface="Franklin Gothic Book" panose="020B0503020102020204"/>
                    <a:sym typeface="Montserrat Bold"/>
                  </a:endParaRPr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A748C786-A93A-B7A8-B430-C26ABECEA4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 flipV="1">
                  <a:off x="2314013" y="1978605"/>
                  <a:ext cx="274387" cy="395143"/>
                </a:xfrm>
                <a:prstGeom prst="rect">
                  <a:avLst/>
                </a:prstGeom>
                <a:blipFill>
                  <a:blip r:embed="rId8"/>
                  <a:stretch>
                    <a:fillRect t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2266364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5D6A2BA8-97D1-5D5D-FDEE-1567DC53C676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19100" y="2755392"/>
                <a:ext cx="11053572" cy="9728954"/>
              </a:xfrm>
            </p:spPr>
            <p:txBody>
              <a:bodyPr/>
              <a:lstStyle/>
              <a:p>
                <a:pPr marL="685800" lvl="0" indent="-685800" algn="just" defTabSz="685595">
                  <a:lnSpc>
                    <a:spcPct val="90000"/>
                  </a:lnSpc>
                  <a:spcBef>
                    <a:spcPts val="75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</m:ctrlPr>
                      </m:sSubPr>
                      <m:e>
                        <m:r>
                          <a:rPr lang="en-US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𝑦</m:t>
                        </m:r>
                      </m:e>
                      <m:sub>
                        <m:r>
                          <a:rPr lang="en-US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𝑡𝑔𝑡</m:t>
                        </m:r>
                      </m:sub>
                    </m:sSub>
                    <m:r>
                      <a:rPr lang="en-US" i="1" kern="1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  <a:sym typeface="Montserrat Bold"/>
                      </a:rPr>
                      <m:t> </m:t>
                    </m:r>
                  </m:oMath>
                </a14:m>
                <a:r>
                  <a:rPr lang="en-US" kern="1200" dirty="0">
                    <a:solidFill>
                      <a:srgbClr val="000000"/>
                    </a:solidFill>
                    <a:latin typeface="Franklin Gothic Book" panose="020B0503020102020204" pitchFamily="34" charset="0"/>
                    <a:ea typeface="+mn-ea"/>
                    <a:cs typeface="+mn-cs"/>
                    <a:sym typeface="Montserrat Bold"/>
                  </a:rPr>
                  <a:t>is further conditioned on the model using the </a:t>
                </a:r>
                <a:r>
                  <a:rPr lang="en-US" kern="1200" dirty="0" err="1">
                    <a:solidFill>
                      <a:srgbClr val="000000"/>
                    </a:solidFill>
                    <a:latin typeface="Franklin Gothic Book" panose="020B0503020102020204" pitchFamily="34" charset="0"/>
                    <a:ea typeface="+mn-ea"/>
                    <a:cs typeface="+mn-cs"/>
                    <a:sym typeface="Montserrat Bold"/>
                  </a:rPr>
                  <a:t>controlNet</a:t>
                </a:r>
                <a:r>
                  <a:rPr lang="en-US" kern="1200" dirty="0">
                    <a:solidFill>
                      <a:srgbClr val="000000"/>
                    </a:solidFill>
                    <a:latin typeface="Franklin Gothic Book" panose="020B0503020102020204" pitchFamily="34" charset="0"/>
                    <a:ea typeface="+mn-ea"/>
                    <a:cs typeface="+mn-cs"/>
                    <a:sym typeface="Montserrat Bold"/>
                  </a:rPr>
                  <a:t> approach. </a:t>
                </a:r>
              </a:p>
              <a:p>
                <a:pPr lvl="0" algn="just" defTabSz="685595">
                  <a:lnSpc>
                    <a:spcPct val="90000"/>
                  </a:lnSpc>
                  <a:spcBef>
                    <a:spcPts val="75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Montserrat Bold"/>
                            </a:rPr>
                          </m:ctrlPr>
                        </m:sSubPr>
                        <m:e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Montserrat Bold"/>
                            </a:rPr>
                            <m:t>𝑦</m:t>
                          </m:r>
                        </m:e>
                        <m:sub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Montserrat Bold"/>
                            </a:rPr>
                            <m:t>𝑡𝑔𝑡</m:t>
                          </m:r>
                        </m:sub>
                      </m:sSub>
                      <m:r>
                        <a:rPr lang="en-US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  <a:sym typeface="Montserrat Bold"/>
                        </a:rPr>
                        <m:t>≔</m:t>
                      </m:r>
                      <m:r>
                        <a:rPr lang="en-US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  <a:sym typeface="Montserrat Bold"/>
                        </a:rPr>
                        <m:t>(</m:t>
                      </m:r>
                      <m:r>
                        <a:rPr lang="en-US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  <a:sym typeface="Montserrat Bold"/>
                        </a:rPr>
                        <m:t>ℰ</m:t>
                      </m:r>
                      <m:d>
                        <m:dPr>
                          <m:ctrlPr>
                            <a:rPr lang="en-US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Montserrat Bold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Montserrat Bold"/>
                                </a:rPr>
                              </m:ctrlPr>
                            </m:sSubPr>
                            <m:e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Montserrat Bold"/>
                                </a:rPr>
                                <m:t> </m:t>
                              </m:r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Montserrat Bold"/>
                                </a:rPr>
                                <m:t>𝒲</m:t>
                              </m:r>
                            </m:e>
                            <m:sub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Montserrat Bold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Montserrat Bold"/>
                            </a:rPr>
                            <m:t> </m:t>
                          </m:r>
                        </m:e>
                      </m:d>
                      <m:r>
                        <a:rPr lang="en-US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  <a:sym typeface="Montserrat Bold"/>
                        </a:rPr>
                        <m:t>,</m:t>
                      </m:r>
                      <m:sSub>
                        <m:sSubPr>
                          <m:ctrlPr>
                            <a:rPr lang="en-US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Montserrat Bold"/>
                            </a:rPr>
                          </m:ctrlPr>
                        </m:sSubPr>
                        <m:e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Montserrat Bold"/>
                            </a:rPr>
                            <m:t>𝑐</m:t>
                          </m:r>
                        </m:e>
                        <m:sub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Montserrat Bold"/>
                            </a:rPr>
                            <m:t>𝑟</m:t>
                          </m:r>
                        </m:sub>
                      </m:sSub>
                      <m:r>
                        <a:rPr lang="en-US" i="1" kern="1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  <a:sym typeface="Montserrat Bold"/>
                        </a:rPr>
                        <m:t>)</m:t>
                      </m:r>
                    </m:oMath>
                  </m:oMathPara>
                </a14:m>
                <a:endParaRPr lang="en-US" kern="1200" dirty="0">
                  <a:solidFill>
                    <a:srgbClr val="000000"/>
                  </a:solidFill>
                  <a:latin typeface="Franklin Gothic Book" panose="020B0503020102020204" pitchFamily="34" charset="0"/>
                  <a:ea typeface="+mn-ea"/>
                  <a:cs typeface="+mn-cs"/>
                  <a:sym typeface="Montserrat Bold"/>
                </a:endParaRPr>
              </a:p>
              <a:p>
                <a:pPr marL="1182688" indent="-685800" algn="just" defTabSz="685595">
                  <a:lnSpc>
                    <a:spcPct val="90000"/>
                  </a:lnSpc>
                  <a:spcBef>
                    <a:spcPts val="375"/>
                  </a:spcBef>
                  <a:spcAft>
                    <a:spcPts val="600"/>
                  </a:spcAft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a:rPr lang="en-US" sz="4400" i="1" kern="1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ℰ</m:t>
                    </m:r>
                    <m:d>
                      <m:dPr>
                        <m:ctrlPr>
                          <a:rPr lang="en-US" sz="4400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400" i="1" kern="1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lang="en-US" sz="4400" i="1" kern="1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 </m:t>
                            </m:r>
                            <m:r>
                              <a:rPr lang="en-US" sz="4400" i="1" kern="1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𝒲</m:t>
                            </m:r>
                          </m:e>
                          <m:sub>
                            <m:r>
                              <a:rPr lang="en-US" sz="4400" i="1" kern="1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𝑠</m:t>
                            </m:r>
                          </m:sub>
                        </m:sSub>
                        <m:r>
                          <a:rPr lang="en-US" sz="4400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</m:e>
                    </m:d>
                    <m:r>
                      <a:rPr lang="en-US" sz="4400" i="1" kern="1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lang="en-US" sz="4400" kern="1200" dirty="0">
                    <a:solidFill>
                      <a:srgbClr val="000000"/>
                    </a:solidFill>
                    <a:latin typeface="Franklin Gothic Book" panose="020B0503020102020204" pitchFamily="34" charset="0"/>
                    <a:ea typeface="+mn-ea"/>
                    <a:cs typeface="+mn-cs"/>
                  </a:rPr>
                  <a:t>latent of warped reference image </a:t>
                </a:r>
              </a:p>
              <a:p>
                <a:pPr marL="1182688" indent="-685800" algn="just" defTabSz="685595">
                  <a:lnSpc>
                    <a:spcPct val="90000"/>
                  </a:lnSpc>
                  <a:spcBef>
                    <a:spcPts val="375"/>
                  </a:spcBef>
                  <a:spcAft>
                    <a:spcPts val="600"/>
                  </a:spcAft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US" sz="4400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𝑐</m:t>
                        </m:r>
                      </m:e>
                      <m:sub>
                        <m:r>
                          <a:rPr lang="en-US" sz="4400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𝑟</m:t>
                        </m:r>
                      </m:sub>
                    </m:sSub>
                    <m:r>
                      <a:rPr lang="en-US" sz="4400" i="1" kern="1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lang="en-US" sz="4400" kern="1200" dirty="0">
                    <a:solidFill>
                      <a:srgbClr val="000000"/>
                    </a:solidFill>
                    <a:latin typeface="Franklin Gothic Book" panose="020B0503020102020204" pitchFamily="34" charset="0"/>
                    <a:ea typeface="+mn-ea"/>
                    <a:cs typeface="+mn-cs"/>
                  </a:rPr>
                  <a:t>is the relative pose</a:t>
                </a:r>
              </a:p>
              <a:p>
                <a:pPr marL="1182688" indent="-685800" algn="just" defTabSz="685595">
                  <a:lnSpc>
                    <a:spcPct val="90000"/>
                  </a:lnSpc>
                  <a:spcBef>
                    <a:spcPts val="375"/>
                  </a:spcBef>
                  <a:spcAft>
                    <a:spcPts val="600"/>
                  </a:spcAft>
                  <a:buFont typeface="Courier New" panose="02070309020205020404" pitchFamily="49" charset="0"/>
                  <a:buChar char="o"/>
                </a:pPr>
                <a:endParaRPr lang="en-US" kern="1200" dirty="0">
                  <a:solidFill>
                    <a:srgbClr val="000000"/>
                  </a:solidFill>
                  <a:latin typeface="Franklin Gothic Book" panose="020B0503020102020204" pitchFamily="34" charset="0"/>
                  <a:ea typeface="+mn-ea"/>
                  <a:cs typeface="+mn-cs"/>
                </a:endParaRPr>
              </a:p>
              <a:p>
                <a:pPr marL="685800" lvl="0" indent="-685800" algn="just" defTabSz="685595">
                  <a:lnSpc>
                    <a:spcPct val="90000"/>
                  </a:lnSpc>
                  <a:spcBef>
                    <a:spcPts val="75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kern="1200" dirty="0">
                    <a:solidFill>
                      <a:srgbClr val="000000"/>
                    </a:solidFill>
                    <a:latin typeface="Franklin Gothic Book" panose="020B0503020102020204" pitchFamily="34" charset="0"/>
                    <a:ea typeface="+mn-ea"/>
                    <a:cs typeface="+mn-cs"/>
                    <a:sym typeface="Montserrat Bold"/>
                  </a:rPr>
                  <a:t>The </a:t>
                </a:r>
                <a:r>
                  <a:rPr lang="en-US" kern="1200" dirty="0" err="1">
                    <a:solidFill>
                      <a:srgbClr val="000000"/>
                    </a:solidFill>
                    <a:latin typeface="Franklin Gothic Book" panose="020B0503020102020204" pitchFamily="34" charset="0"/>
                    <a:ea typeface="+mn-ea"/>
                    <a:cs typeface="+mn-cs"/>
                    <a:sym typeface="Montserrat Bold"/>
                  </a:rPr>
                  <a:t>controlNet</a:t>
                </a:r>
                <a:r>
                  <a:rPr lang="en-US" kern="1200" dirty="0">
                    <a:solidFill>
                      <a:srgbClr val="000000"/>
                    </a:solidFill>
                    <a:latin typeface="Franklin Gothic Book" panose="020B0503020102020204" pitchFamily="34" charset="0"/>
                    <a:ea typeface="+mn-ea"/>
                    <a:cs typeface="+mn-cs"/>
                    <a:sym typeface="Montserrat Bold"/>
                  </a:rPr>
                  <a:t> uses only encoder layers of the </a:t>
                </a:r>
                <a:r>
                  <a:rPr lang="en-US" kern="1200" dirty="0" err="1">
                    <a:solidFill>
                      <a:srgbClr val="000000"/>
                    </a:solidFill>
                    <a:latin typeface="Franklin Gothic Book" panose="020B0503020102020204" pitchFamily="34" charset="0"/>
                    <a:ea typeface="+mn-ea"/>
                    <a:cs typeface="+mn-cs"/>
                    <a:sym typeface="Montserrat Bold"/>
                  </a:rPr>
                  <a:t>Unet</a:t>
                </a:r>
                <a:r>
                  <a:rPr lang="en-US" kern="1200" dirty="0">
                    <a:solidFill>
                      <a:srgbClr val="000000"/>
                    </a:solidFill>
                    <a:latin typeface="Franklin Gothic Book" panose="020B0503020102020204" pitchFamily="34" charset="0"/>
                    <a:ea typeface="+mn-ea"/>
                    <a:cs typeface="+mn-cs"/>
                    <a:sym typeface="Montserrat Bold"/>
                  </a:rPr>
                  <a:t> model.</a:t>
                </a:r>
              </a:p>
              <a:p>
                <a:pPr marL="685800" lvl="0" indent="-685800" algn="just" defTabSz="685595">
                  <a:lnSpc>
                    <a:spcPct val="90000"/>
                  </a:lnSpc>
                  <a:spcBef>
                    <a:spcPts val="75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kern="1200" dirty="0">
                    <a:solidFill>
                      <a:srgbClr val="000000"/>
                    </a:solidFill>
                    <a:latin typeface="Franklin Gothic Book" panose="020B0503020102020204" pitchFamily="34" charset="0"/>
                    <a:ea typeface="+mn-ea"/>
                    <a:cs typeface="+mn-cs"/>
                    <a:sym typeface="Montserrat Bold"/>
                  </a:rPr>
                  <a:t>Embedded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</m:ctrlPr>
                      </m:sSubPr>
                      <m:e>
                        <m:r>
                          <a:rPr lang="en-US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𝑦</m:t>
                        </m:r>
                      </m:e>
                      <m:sub>
                        <m:r>
                          <a:rPr lang="en-US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  <a:sym typeface="Montserrat Bold"/>
                          </a:rPr>
                          <m:t>𝑡𝑔𝑡</m:t>
                        </m:r>
                      </m:sub>
                    </m:sSub>
                  </m:oMath>
                </a14:m>
                <a:r>
                  <a:rPr lang="en-US" kern="1200" dirty="0">
                    <a:solidFill>
                      <a:srgbClr val="000000"/>
                    </a:solidFill>
                    <a:latin typeface="Franklin Gothic Book" panose="020B0503020102020204" pitchFamily="34" charset="0"/>
                    <a:ea typeface="+mn-ea"/>
                    <a:cs typeface="+mn-cs"/>
                    <a:sym typeface="Montserrat Bold"/>
                  </a:rPr>
                  <a:t> are passed to each layer of the encoder and decoder blocks using Zero-initialized convolutions.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5D6A2BA8-97D1-5D5D-FDEE-1567DC53C6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19100" y="2755392"/>
                <a:ext cx="11053572" cy="9728954"/>
              </a:xfrm>
              <a:blipFill>
                <a:blip r:embed="rId2"/>
                <a:stretch>
                  <a:fillRect l="-3215" t="-2604" r="-33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85E832-9E89-05DE-55E8-904D5CDB1C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ControlNet Integration</a:t>
            </a:r>
          </a:p>
        </p:txBody>
      </p:sp>
      <p:pic>
        <p:nvPicPr>
          <p:cNvPr id="4" name="Picture 3" descr="A diagram of a system&#10;&#10;Description automatically generated">
            <a:extLst>
              <a:ext uri="{FF2B5EF4-FFF2-40B4-BE49-F238E27FC236}">
                <a16:creationId xmlns:a16="http://schemas.microsoft.com/office/drawing/2014/main" id="{44E588B1-14E5-51B7-F933-C9FC63E014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8321" y="2900770"/>
            <a:ext cx="9040303" cy="749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95462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4DD21369-BFCE-F028-8E2E-6C1BB21980C3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pPr marL="685800" indent="-685800" algn="just">
                  <a:spcAft>
                    <a:spcPts val="1800"/>
                  </a:spcAft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Franklin Gothic Book" panose="020B0503020102020204" pitchFamily="34" charset="0"/>
                  </a:rPr>
                  <a:t>Pretrained autoencoder was used with encoder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ℰ</m:t>
                    </m:r>
                  </m:oMath>
                </a14:m>
                <a:r>
                  <a:rPr lang="en-US" dirty="0">
                    <a:latin typeface="Franklin Gothic Book" panose="020B0503020102020204" pitchFamily="34" charset="0"/>
                  </a:rPr>
                  <a:t> to produce latent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latin typeface="Franklin Gothic Book" panose="020B0503020102020204" pitchFamily="34" charset="0"/>
                  </a:rPr>
                  <a:t>and decoder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en-US" dirty="0">
                    <a:latin typeface="Franklin Gothic Book" panose="020B0503020102020204" pitchFamily="34" charset="0"/>
                  </a:rPr>
                  <a:t> to decode latent output of the diffusion model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>
                    <a:latin typeface="Franklin Gothic Book" panose="020B0503020102020204" pitchFamily="34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>
                    <a:latin typeface="Franklin Gothic Book" panose="020B0503020102020204" pitchFamily="34" charset="0"/>
                  </a:rPr>
                  <a:t>. </a:t>
                </a:r>
              </a:p>
              <a:p>
                <a:pPr marL="685800" indent="-685800" algn="just">
                  <a:spcAft>
                    <a:spcPts val="1800"/>
                  </a:spcAft>
                  <a:buFont typeface="Arial" panose="020B0604020202020204" pitchFamily="34" charset="0"/>
                  <a:buChar char="•"/>
                </a:pPr>
                <a:endParaRPr lang="en-US" dirty="0">
                  <a:latin typeface="Franklin Gothic Book" panose="020B0503020102020204" pitchFamily="34" charset="0"/>
                </a:endParaRPr>
              </a:p>
              <a:p>
                <a:pPr marL="685800" indent="-685800" algn="just">
                  <a:spcAft>
                    <a:spcPts val="1800"/>
                  </a:spcAft>
                  <a:buFont typeface="Arial" panose="020B0604020202020204" pitchFamily="34" charset="0"/>
                  <a:buChar char="•"/>
                </a:pPr>
                <a:r>
                  <a:rPr lang="en-US" b="1" dirty="0">
                    <a:latin typeface="Franklin Gothic Book" panose="020B0503020102020204" pitchFamily="34" charset="0"/>
                  </a:rPr>
                  <a:t>Forward Diffusion: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</m:rad>
                  </m:oMath>
                </a14:m>
                <a:endParaRPr lang="en-US" dirty="0">
                  <a:latin typeface="Franklin Gothic Book" panose="020B0503020102020204" pitchFamily="34" charset="0"/>
                </a:endParaRPr>
              </a:p>
              <a:p>
                <a:pPr marL="685800" indent="-685800" algn="just">
                  <a:spcAft>
                    <a:spcPts val="1800"/>
                  </a:spcAft>
                  <a:buFont typeface="Arial" panose="020B0604020202020204" pitchFamily="34" charset="0"/>
                  <a:buChar char="•"/>
                </a:pPr>
                <a:endParaRPr lang="en-US" dirty="0">
                  <a:latin typeface="Franklin Gothic Book" panose="020B0503020102020204" pitchFamily="34" charset="0"/>
                </a:endParaRPr>
              </a:p>
              <a:p>
                <a:pPr marL="685800" indent="-685800" algn="just">
                  <a:spcAft>
                    <a:spcPts val="1800"/>
                  </a:spcAft>
                  <a:buFont typeface="Arial" panose="020B0604020202020204" pitchFamily="34" charset="0"/>
                  <a:buChar char="•"/>
                </a:pPr>
                <a:r>
                  <a:rPr lang="en-US" b="1" dirty="0">
                    <a:latin typeface="Franklin Gothic Book" panose="020B0503020102020204" pitchFamily="34" charset="0"/>
                  </a:rPr>
                  <a:t>Reverse Process: </a:t>
                </a:r>
                <a:r>
                  <a:rPr lang="en-US" dirty="0">
                    <a:latin typeface="Franklin Gothic Book" panose="020B0503020102020204" pitchFamily="34" charset="0"/>
                  </a:rPr>
                  <a:t>We train the UNET to denoise by minimizing MSE loss	</a:t>
                </a:r>
              </a:p>
              <a:p>
                <a:pPr algn="just"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𝜖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𝜖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 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𝑠𝑒𝑚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 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𝑡𝑔𝑡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Franklin Gothic Book" panose="020B0503020102020204" pitchFamily="34" charset="0"/>
                </a:endParaRPr>
              </a:p>
              <a:p>
                <a:pPr marL="685800" indent="-685800" algn="just">
                  <a:spcAft>
                    <a:spcPts val="1800"/>
                  </a:spcAft>
                  <a:buFont typeface="Arial" panose="020B0604020202020204" pitchFamily="34" charset="0"/>
                  <a:buChar char="•"/>
                </a:pPr>
                <a:endParaRPr lang="en-US" dirty="0">
                  <a:latin typeface="Franklin Gothic Book" panose="020B0503020102020204" pitchFamily="34" charset="0"/>
                </a:endParaRPr>
              </a:p>
              <a:p>
                <a:pPr marL="685800" indent="-685800" algn="just">
                  <a:spcAft>
                    <a:spcPts val="1800"/>
                  </a:spcAft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Franklin Gothic Book" panose="020B0503020102020204" pitchFamily="34" charset="0"/>
                  </a:rPr>
                  <a:t>Both the Diffusion </a:t>
                </a:r>
                <a:r>
                  <a:rPr lang="en-US" dirty="0" err="1">
                    <a:latin typeface="Franklin Gothic Book" panose="020B0503020102020204" pitchFamily="34" charset="0"/>
                  </a:rPr>
                  <a:t>Unet</a:t>
                </a:r>
                <a:r>
                  <a:rPr lang="en-US" dirty="0">
                    <a:latin typeface="Franklin Gothic Book" panose="020B0503020102020204" pitchFamily="34" charset="0"/>
                  </a:rPr>
                  <a:t> model and the ControlNet module were trained simultaneously.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4DD21369-BFCE-F028-8E2E-6C1BB21980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681" t="-1734" r="-1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4788EF-C4FA-A93A-B758-AACAB89538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Training</a:t>
            </a:r>
          </a:p>
        </p:txBody>
      </p:sp>
    </p:spTree>
    <p:extLst>
      <p:ext uri="{BB962C8B-B14F-4D97-AF65-F5344CB8AC3E}">
        <p14:creationId xmlns:p14="http://schemas.microsoft.com/office/powerpoint/2010/main" val="3369397303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A8D6F6D-C1A6-406E-87AB-83840076B4D1}"/>
</file>

<file path=customXml/itemProps2.xml><?xml version="1.0" encoding="utf-8"?>
<ds:datastoreItem xmlns:ds="http://schemas.openxmlformats.org/officeDocument/2006/customXml" ds:itemID="{3E268278-B5D0-45B2-92B1-9775E444CB1C}"/>
</file>

<file path=customXml/itemProps3.xml><?xml version="1.0" encoding="utf-8"?>
<ds:datastoreItem xmlns:ds="http://schemas.openxmlformats.org/officeDocument/2006/customXml" ds:itemID="{64F30F2B-9A51-403B-B870-E505F7BA8C18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10119</TotalTime>
  <Words>756</Words>
  <Application>Microsoft Macintosh PowerPoint</Application>
  <PresentationFormat>Custom</PresentationFormat>
  <Paragraphs>103</Paragraphs>
  <Slides>16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Cambria Math</vt:lpstr>
      <vt:lpstr>Courier New</vt:lpstr>
      <vt:lpstr>Franklin Gothic Book</vt:lpstr>
      <vt:lpstr>Helvetica Light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Nianyi Li</cp:lastModifiedBy>
  <cp:revision>336</cp:revision>
  <dcterms:modified xsi:type="dcterms:W3CDTF">2026-08-04T16:16:29Z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